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15" r:id="rId1"/>
  </p:sldMasterIdLst>
  <p:notesMasterIdLst>
    <p:notesMasterId r:id="rId23"/>
  </p:notesMasterIdLst>
  <p:handoutMasterIdLst>
    <p:handoutMasterId r:id="rId24"/>
  </p:handoutMasterIdLst>
  <p:sldIdLst>
    <p:sldId id="256" r:id="rId2"/>
    <p:sldId id="871" r:id="rId3"/>
    <p:sldId id="886" r:id="rId4"/>
    <p:sldId id="887" r:id="rId5"/>
    <p:sldId id="875" r:id="rId6"/>
    <p:sldId id="888" r:id="rId7"/>
    <p:sldId id="876" r:id="rId8"/>
    <p:sldId id="900" r:id="rId9"/>
    <p:sldId id="877" r:id="rId10"/>
    <p:sldId id="878" r:id="rId11"/>
    <p:sldId id="879" r:id="rId12"/>
    <p:sldId id="889" r:id="rId13"/>
    <p:sldId id="890" r:id="rId14"/>
    <p:sldId id="891" r:id="rId15"/>
    <p:sldId id="892" r:id="rId16"/>
    <p:sldId id="902" r:id="rId17"/>
    <p:sldId id="894" r:id="rId18"/>
    <p:sldId id="903" r:id="rId19"/>
    <p:sldId id="898" r:id="rId20"/>
    <p:sldId id="899" r:id="rId21"/>
    <p:sldId id="280" r:id="rId22"/>
  </p:sldIdLst>
  <p:sldSz cx="12192000" cy="6858000"/>
  <p:notesSz cx="6797675" cy="9874250"/>
  <p:defaultTextStyle>
    <a:defPPr>
      <a:defRPr lang="en-US"/>
    </a:defPPr>
    <a:lvl1pPr algn="ctr" rtl="0" fontAlgn="base">
      <a:spcBef>
        <a:spcPct val="0"/>
      </a:spcBef>
      <a:spcAft>
        <a:spcPct val="0"/>
      </a:spcAft>
      <a:defRPr sz="2800" kern="1200">
        <a:solidFill>
          <a:srgbClr val="5F7BAE"/>
        </a:solidFill>
        <a:latin typeface="Palatino" charset="0"/>
        <a:ea typeface="ヒラギノ明朝 ProN W3"/>
        <a:cs typeface="ヒラギノ明朝 ProN W3"/>
        <a:sym typeface="Palatino" charset="0"/>
      </a:defRPr>
    </a:lvl1pPr>
    <a:lvl2pPr marL="457200" algn="ctr" rtl="0" fontAlgn="base">
      <a:spcBef>
        <a:spcPct val="0"/>
      </a:spcBef>
      <a:spcAft>
        <a:spcPct val="0"/>
      </a:spcAft>
      <a:defRPr sz="2800" kern="1200">
        <a:solidFill>
          <a:srgbClr val="5F7BAE"/>
        </a:solidFill>
        <a:latin typeface="Palatino" charset="0"/>
        <a:ea typeface="ヒラギノ明朝 ProN W3"/>
        <a:cs typeface="ヒラギノ明朝 ProN W3"/>
        <a:sym typeface="Palatino" charset="0"/>
      </a:defRPr>
    </a:lvl2pPr>
    <a:lvl3pPr marL="914400" algn="ctr" rtl="0" fontAlgn="base">
      <a:spcBef>
        <a:spcPct val="0"/>
      </a:spcBef>
      <a:spcAft>
        <a:spcPct val="0"/>
      </a:spcAft>
      <a:defRPr sz="2800" kern="1200">
        <a:solidFill>
          <a:srgbClr val="5F7BAE"/>
        </a:solidFill>
        <a:latin typeface="Palatino" charset="0"/>
        <a:ea typeface="ヒラギノ明朝 ProN W3"/>
        <a:cs typeface="ヒラギノ明朝 ProN W3"/>
        <a:sym typeface="Palatino" charset="0"/>
      </a:defRPr>
    </a:lvl3pPr>
    <a:lvl4pPr marL="1371600" algn="ctr" rtl="0" fontAlgn="base">
      <a:spcBef>
        <a:spcPct val="0"/>
      </a:spcBef>
      <a:spcAft>
        <a:spcPct val="0"/>
      </a:spcAft>
      <a:defRPr sz="2800" kern="1200">
        <a:solidFill>
          <a:srgbClr val="5F7BAE"/>
        </a:solidFill>
        <a:latin typeface="Palatino" charset="0"/>
        <a:ea typeface="ヒラギノ明朝 ProN W3"/>
        <a:cs typeface="ヒラギノ明朝 ProN W3"/>
        <a:sym typeface="Palatino" charset="0"/>
      </a:defRPr>
    </a:lvl4pPr>
    <a:lvl5pPr marL="1828800" algn="ctr" rtl="0" fontAlgn="base">
      <a:spcBef>
        <a:spcPct val="0"/>
      </a:spcBef>
      <a:spcAft>
        <a:spcPct val="0"/>
      </a:spcAft>
      <a:defRPr sz="2800" kern="1200">
        <a:solidFill>
          <a:srgbClr val="5F7BAE"/>
        </a:solidFill>
        <a:latin typeface="Palatino" charset="0"/>
        <a:ea typeface="ヒラギノ明朝 ProN W3"/>
        <a:cs typeface="ヒラギノ明朝 ProN W3"/>
        <a:sym typeface="Palatino" charset="0"/>
      </a:defRPr>
    </a:lvl5pPr>
    <a:lvl6pPr marL="2286000" algn="l" defTabSz="914400" rtl="0" eaLnBrk="1" latinLnBrk="0" hangingPunct="1">
      <a:defRPr sz="2800" kern="1200">
        <a:solidFill>
          <a:srgbClr val="5F7BAE"/>
        </a:solidFill>
        <a:latin typeface="Palatino" charset="0"/>
        <a:ea typeface="ヒラギノ明朝 ProN W3"/>
        <a:cs typeface="ヒラギノ明朝 ProN W3"/>
        <a:sym typeface="Palatino" charset="0"/>
      </a:defRPr>
    </a:lvl6pPr>
    <a:lvl7pPr marL="2743200" algn="l" defTabSz="914400" rtl="0" eaLnBrk="1" latinLnBrk="0" hangingPunct="1">
      <a:defRPr sz="2800" kern="1200">
        <a:solidFill>
          <a:srgbClr val="5F7BAE"/>
        </a:solidFill>
        <a:latin typeface="Palatino" charset="0"/>
        <a:ea typeface="ヒラギノ明朝 ProN W3"/>
        <a:cs typeface="ヒラギノ明朝 ProN W3"/>
        <a:sym typeface="Palatino" charset="0"/>
      </a:defRPr>
    </a:lvl7pPr>
    <a:lvl8pPr marL="3200400" algn="l" defTabSz="914400" rtl="0" eaLnBrk="1" latinLnBrk="0" hangingPunct="1">
      <a:defRPr sz="2800" kern="1200">
        <a:solidFill>
          <a:srgbClr val="5F7BAE"/>
        </a:solidFill>
        <a:latin typeface="Palatino" charset="0"/>
        <a:ea typeface="ヒラギノ明朝 ProN W3"/>
        <a:cs typeface="ヒラギノ明朝 ProN W3"/>
        <a:sym typeface="Palatino" charset="0"/>
      </a:defRPr>
    </a:lvl8pPr>
    <a:lvl9pPr marL="3657600" algn="l" defTabSz="914400" rtl="0" eaLnBrk="1" latinLnBrk="0" hangingPunct="1">
      <a:defRPr sz="2800" kern="1200">
        <a:solidFill>
          <a:srgbClr val="5F7BAE"/>
        </a:solidFill>
        <a:latin typeface="Palatino" charset="0"/>
        <a:ea typeface="ヒラギノ明朝 ProN W3"/>
        <a:cs typeface="ヒラギノ明朝 ProN W3"/>
        <a:sym typeface="Palatino" charset="0"/>
      </a:defRPr>
    </a:lvl9pPr>
  </p:defaultTextStyle>
  <p:extLst>
    <p:ext uri="{521415D9-36F7-43E2-AB2F-B90AF26B5E84}">
      <p14:sectionLst xmlns:p14="http://schemas.microsoft.com/office/powerpoint/2010/main">
        <p14:section name="Default Section" id="{744DD331-FBCB-4AF6-9ADF-9D06365DB95A}">
          <p14:sldIdLst>
            <p14:sldId id="256"/>
            <p14:sldId id="871"/>
            <p14:sldId id="886"/>
            <p14:sldId id="887"/>
            <p14:sldId id="875"/>
            <p14:sldId id="888"/>
            <p14:sldId id="876"/>
            <p14:sldId id="900"/>
            <p14:sldId id="877"/>
            <p14:sldId id="878"/>
            <p14:sldId id="879"/>
            <p14:sldId id="889"/>
            <p14:sldId id="890"/>
            <p14:sldId id="891"/>
            <p14:sldId id="892"/>
            <p14:sldId id="902"/>
            <p14:sldId id="894"/>
            <p14:sldId id="903"/>
            <p14:sldId id="898"/>
            <p14:sldId id="899"/>
          </p14:sldIdLst>
        </p14:section>
        <p14:section name="Untitled Section" id="{A36EAA4F-379D-4CB5-AAA1-EDF66AD130A5}">
          <p14:sldIdLst>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03399"/>
    <a:srgbClr val="26269A"/>
    <a:srgbClr val="DB6FB7"/>
    <a:srgbClr val="9966FF"/>
    <a:srgbClr val="CC99FF"/>
    <a:srgbClr val="FF99FF"/>
    <a:srgbClr val="FF99CC"/>
    <a:srgbClr val="FF66CC"/>
    <a:srgbClr val="E25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7022" autoAdjust="0"/>
  </p:normalViewPr>
  <p:slideViewPr>
    <p:cSldViewPr>
      <p:cViewPr varScale="1">
        <p:scale>
          <a:sx n="114" d="100"/>
          <a:sy n="114" d="100"/>
        </p:scale>
        <p:origin x="198" y="102"/>
      </p:cViewPr>
      <p:guideLst>
        <p:guide orient="horz" pos="2160"/>
        <p:guide pos="3840"/>
      </p:guideLst>
    </p:cSldViewPr>
  </p:slideViewPr>
  <p:outlineViewPr>
    <p:cViewPr>
      <p:scale>
        <a:sx n="33" d="100"/>
        <a:sy n="33" d="100"/>
      </p:scale>
      <p:origin x="0" y="2886"/>
    </p:cViewPr>
  </p:outlineViewPr>
  <p:notesTextViewPr>
    <p:cViewPr>
      <p:scale>
        <a:sx n="3" d="2"/>
        <a:sy n="3" d="2"/>
      </p:scale>
      <p:origin x="0" y="0"/>
    </p:cViewPr>
  </p:notesTextViewPr>
  <p:sorterViewPr>
    <p:cViewPr>
      <p:scale>
        <a:sx n="125" d="100"/>
        <a:sy n="125" d="100"/>
      </p:scale>
      <p:origin x="0" y="-148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870" cy="493319"/>
          </a:xfrm>
          <a:prstGeom prst="rect">
            <a:avLst/>
          </a:prstGeom>
        </p:spPr>
        <p:txBody>
          <a:bodyPr vert="horz" lIns="91119" tIns="45560" rIns="91119" bIns="45560" rtlCol="0"/>
          <a:lstStyle>
            <a:lvl1pPr algn="l">
              <a:defRPr sz="1200"/>
            </a:lvl1pPr>
          </a:lstStyle>
          <a:p>
            <a:endParaRPr lang="sr-Cyrl-RS"/>
          </a:p>
        </p:txBody>
      </p:sp>
      <p:sp>
        <p:nvSpPr>
          <p:cNvPr id="3" name="Date Placeholder 2"/>
          <p:cNvSpPr>
            <a:spLocks noGrp="1"/>
          </p:cNvSpPr>
          <p:nvPr>
            <p:ph type="dt" sz="quarter" idx="1"/>
          </p:nvPr>
        </p:nvSpPr>
        <p:spPr>
          <a:xfrm>
            <a:off x="3850222" y="0"/>
            <a:ext cx="2945870" cy="493319"/>
          </a:xfrm>
          <a:prstGeom prst="rect">
            <a:avLst/>
          </a:prstGeom>
        </p:spPr>
        <p:txBody>
          <a:bodyPr vert="horz" lIns="91119" tIns="45560" rIns="91119" bIns="45560" rtlCol="0"/>
          <a:lstStyle>
            <a:lvl1pPr algn="r">
              <a:defRPr sz="1200"/>
            </a:lvl1pPr>
          </a:lstStyle>
          <a:p>
            <a:fld id="{BEC18ACE-76C4-40DD-A010-B5DCA2E43787}" type="datetimeFigureOut">
              <a:rPr lang="sr-Cyrl-RS" smtClean="0"/>
              <a:pPr/>
              <a:t>24.12.2024.</a:t>
            </a:fld>
            <a:endParaRPr lang="sr-Cyrl-RS"/>
          </a:p>
        </p:txBody>
      </p:sp>
      <p:sp>
        <p:nvSpPr>
          <p:cNvPr id="4" name="Footer Placeholder 3"/>
          <p:cNvSpPr>
            <a:spLocks noGrp="1"/>
          </p:cNvSpPr>
          <p:nvPr>
            <p:ph type="ftr" sz="quarter" idx="2"/>
          </p:nvPr>
        </p:nvSpPr>
        <p:spPr>
          <a:xfrm>
            <a:off x="1" y="9379357"/>
            <a:ext cx="2945870" cy="493318"/>
          </a:xfrm>
          <a:prstGeom prst="rect">
            <a:avLst/>
          </a:prstGeom>
        </p:spPr>
        <p:txBody>
          <a:bodyPr vert="horz" lIns="91119" tIns="45560" rIns="91119" bIns="45560" rtlCol="0" anchor="b"/>
          <a:lstStyle>
            <a:lvl1pPr algn="l">
              <a:defRPr sz="1200"/>
            </a:lvl1pPr>
          </a:lstStyle>
          <a:p>
            <a:endParaRPr lang="sr-Cyrl-RS"/>
          </a:p>
        </p:txBody>
      </p:sp>
      <p:sp>
        <p:nvSpPr>
          <p:cNvPr id="5" name="Slide Number Placeholder 4"/>
          <p:cNvSpPr>
            <a:spLocks noGrp="1"/>
          </p:cNvSpPr>
          <p:nvPr>
            <p:ph type="sldNum" sz="quarter" idx="3"/>
          </p:nvPr>
        </p:nvSpPr>
        <p:spPr>
          <a:xfrm>
            <a:off x="3850222" y="9379357"/>
            <a:ext cx="2945870" cy="493318"/>
          </a:xfrm>
          <a:prstGeom prst="rect">
            <a:avLst/>
          </a:prstGeom>
        </p:spPr>
        <p:txBody>
          <a:bodyPr vert="horz" lIns="91119" tIns="45560" rIns="91119" bIns="45560" rtlCol="0" anchor="b"/>
          <a:lstStyle>
            <a:lvl1pPr algn="r">
              <a:defRPr sz="1200"/>
            </a:lvl1pPr>
          </a:lstStyle>
          <a:p>
            <a:fld id="{E9E2C6AE-8FDD-4538-AC10-DD53BCB8EE1E}" type="slidenum">
              <a:rPr lang="sr-Cyrl-RS" smtClean="0"/>
              <a:pPr/>
              <a:t>‹#›</a:t>
            </a:fld>
            <a:endParaRPr lang="sr-Cyrl-RS"/>
          </a:p>
        </p:txBody>
      </p:sp>
    </p:spTree>
    <p:extLst>
      <p:ext uri="{BB962C8B-B14F-4D97-AF65-F5344CB8AC3E}">
        <p14:creationId xmlns:p14="http://schemas.microsoft.com/office/powerpoint/2010/main" val="3537524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2" y="2"/>
            <a:ext cx="2945184" cy="494029"/>
          </a:xfrm>
          <a:prstGeom prst="rect">
            <a:avLst/>
          </a:prstGeom>
          <a:noFill/>
          <a:ln w="9525">
            <a:noFill/>
            <a:miter lim="800000"/>
            <a:headEnd/>
            <a:tailEnd/>
          </a:ln>
          <a:effectLst/>
        </p:spPr>
        <p:txBody>
          <a:bodyPr vert="horz" wrap="square" lIns="91119" tIns="45560" rIns="91119" bIns="45560" numCol="1" anchor="t" anchorCtr="0" compatLnSpc="1">
            <a:prstTxWarp prst="textNoShape">
              <a:avLst/>
            </a:prstTxWarp>
          </a:bodyPr>
          <a:lstStyle>
            <a:lvl1pPr algn="l" eaLnBrk="0" hangingPunct="0">
              <a:defRPr sz="1200">
                <a:ea typeface="+mn-ea"/>
                <a:cs typeface="+mn-cs"/>
              </a:defRPr>
            </a:lvl1pPr>
          </a:lstStyle>
          <a:p>
            <a:pPr>
              <a:defRPr/>
            </a:pPr>
            <a:endParaRPr lang="en-US"/>
          </a:p>
        </p:txBody>
      </p:sp>
      <p:sp>
        <p:nvSpPr>
          <p:cNvPr id="176131" name="Rectangle 3"/>
          <p:cNvSpPr>
            <a:spLocks noGrp="1" noChangeArrowheads="1"/>
          </p:cNvSpPr>
          <p:nvPr>
            <p:ph type="dt" idx="1"/>
          </p:nvPr>
        </p:nvSpPr>
        <p:spPr bwMode="auto">
          <a:xfrm>
            <a:off x="3850907" y="2"/>
            <a:ext cx="2945184" cy="494029"/>
          </a:xfrm>
          <a:prstGeom prst="rect">
            <a:avLst/>
          </a:prstGeom>
          <a:noFill/>
          <a:ln w="9525">
            <a:noFill/>
            <a:miter lim="800000"/>
            <a:headEnd/>
            <a:tailEnd/>
          </a:ln>
          <a:effectLst/>
        </p:spPr>
        <p:txBody>
          <a:bodyPr vert="horz" wrap="square" lIns="91119" tIns="45560" rIns="91119" bIns="45560" numCol="1" anchor="t" anchorCtr="0" compatLnSpc="1">
            <a:prstTxWarp prst="textNoShape">
              <a:avLst/>
            </a:prstTxWarp>
          </a:bodyPr>
          <a:lstStyle>
            <a:lvl1pPr algn="r" eaLnBrk="0" hangingPunct="0">
              <a:defRPr sz="1200">
                <a:ea typeface="+mn-ea"/>
                <a:cs typeface="+mn-cs"/>
              </a:defRPr>
            </a:lvl1pPr>
          </a:lstStyle>
          <a:p>
            <a:pPr>
              <a:defRPr/>
            </a:pPr>
            <a:fld id="{CBFDC506-8431-4ED6-B526-202AE658F606}" type="datetimeFigureOut">
              <a:rPr lang="en-US"/>
              <a:pPr>
                <a:defRPr/>
              </a:pPr>
              <a:t>12/24/2024</a:t>
            </a:fld>
            <a:endParaRPr lang="en-US"/>
          </a:p>
        </p:txBody>
      </p:sp>
      <p:sp>
        <p:nvSpPr>
          <p:cNvPr id="61444" name="Rectangle 4"/>
          <p:cNvSpPr>
            <a:spLocks noGrp="1" noRot="1" noChangeAspect="1" noChangeArrowheads="1" noTextEdit="1"/>
          </p:cNvSpPr>
          <p:nvPr>
            <p:ph type="sldImg" idx="2"/>
          </p:nvPr>
        </p:nvSpPr>
        <p:spPr bwMode="auto">
          <a:xfrm>
            <a:off x="109538" y="741363"/>
            <a:ext cx="65801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679294" y="4690902"/>
            <a:ext cx="5439089" cy="4443097"/>
          </a:xfrm>
          <a:prstGeom prst="rect">
            <a:avLst/>
          </a:prstGeom>
          <a:noFill/>
          <a:ln w="9525">
            <a:noFill/>
            <a:miter lim="800000"/>
            <a:headEnd/>
            <a:tailEnd/>
          </a:ln>
          <a:effectLst/>
        </p:spPr>
        <p:txBody>
          <a:bodyPr vert="horz" wrap="square" lIns="91119" tIns="45560" rIns="91119" bIns="455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2" y="9378645"/>
            <a:ext cx="2945184" cy="494029"/>
          </a:xfrm>
          <a:prstGeom prst="rect">
            <a:avLst/>
          </a:prstGeom>
          <a:noFill/>
          <a:ln w="9525">
            <a:noFill/>
            <a:miter lim="800000"/>
            <a:headEnd/>
            <a:tailEnd/>
          </a:ln>
          <a:effectLst/>
        </p:spPr>
        <p:txBody>
          <a:bodyPr vert="horz" wrap="square" lIns="91119" tIns="45560" rIns="91119" bIns="45560" numCol="1" anchor="b" anchorCtr="0" compatLnSpc="1">
            <a:prstTxWarp prst="textNoShape">
              <a:avLst/>
            </a:prstTxWarp>
          </a:bodyPr>
          <a:lstStyle>
            <a:lvl1pPr algn="l" eaLnBrk="0" hangingPunct="0">
              <a:defRPr sz="1200">
                <a:ea typeface="+mn-ea"/>
                <a:cs typeface="+mn-cs"/>
              </a:defRPr>
            </a:lvl1pPr>
          </a:lstStyle>
          <a:p>
            <a:pPr>
              <a:defRPr/>
            </a:pPr>
            <a:endParaRPr lang="en-US"/>
          </a:p>
        </p:txBody>
      </p:sp>
      <p:sp>
        <p:nvSpPr>
          <p:cNvPr id="176135" name="Rectangle 7"/>
          <p:cNvSpPr>
            <a:spLocks noGrp="1" noChangeArrowheads="1"/>
          </p:cNvSpPr>
          <p:nvPr>
            <p:ph type="sldNum" sz="quarter" idx="5"/>
          </p:nvPr>
        </p:nvSpPr>
        <p:spPr bwMode="auto">
          <a:xfrm>
            <a:off x="3850907" y="9378645"/>
            <a:ext cx="2945184" cy="494029"/>
          </a:xfrm>
          <a:prstGeom prst="rect">
            <a:avLst/>
          </a:prstGeom>
          <a:noFill/>
          <a:ln w="9525">
            <a:noFill/>
            <a:miter lim="800000"/>
            <a:headEnd/>
            <a:tailEnd/>
          </a:ln>
          <a:effectLst/>
        </p:spPr>
        <p:txBody>
          <a:bodyPr vert="horz" wrap="square" lIns="91119" tIns="45560" rIns="91119" bIns="45560" numCol="1" anchor="b" anchorCtr="0" compatLnSpc="1">
            <a:prstTxWarp prst="textNoShape">
              <a:avLst/>
            </a:prstTxWarp>
          </a:bodyPr>
          <a:lstStyle>
            <a:lvl1pPr algn="r" eaLnBrk="0" hangingPunct="0">
              <a:defRPr sz="1200"/>
            </a:lvl1pPr>
          </a:lstStyle>
          <a:p>
            <a:fld id="{F1173507-3DF3-4A49-975B-50DD95078B36}" type="slidenum">
              <a:rPr lang="en-US"/>
              <a:pPr/>
              <a:t>‹#›</a:t>
            </a:fld>
            <a:endParaRPr lang="en-US"/>
          </a:p>
        </p:txBody>
      </p:sp>
    </p:spTree>
    <p:extLst>
      <p:ext uri="{BB962C8B-B14F-4D97-AF65-F5344CB8AC3E}">
        <p14:creationId xmlns:p14="http://schemas.microsoft.com/office/powerpoint/2010/main" val="2569962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79CC-5521-403F-8C6C-976D757D5872}" type="datetime1">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7CD4E-CEBF-496B-92DB-957A441404B0}" type="slidenum">
              <a:rPr lang="en-US" smtClean="0"/>
              <a:pPr/>
              <a:t>‹#›</a:t>
            </a:fld>
            <a:endParaRPr lang="en-US"/>
          </a:p>
        </p:txBody>
      </p:sp>
    </p:spTree>
    <p:extLst>
      <p:ext uri="{BB962C8B-B14F-4D97-AF65-F5344CB8AC3E}">
        <p14:creationId xmlns:p14="http://schemas.microsoft.com/office/powerpoint/2010/main" val="175545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2378AB-61C3-4464-AEC3-E52CA92C9F09}" type="datetime1">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F8E9D-0404-432E-8F68-D0980753629B}" type="slidenum">
              <a:rPr lang="en-US" smtClean="0"/>
              <a:pPr/>
              <a:t>‹#›</a:t>
            </a:fld>
            <a:endParaRPr lang="en-US"/>
          </a:p>
        </p:txBody>
      </p:sp>
    </p:spTree>
    <p:extLst>
      <p:ext uri="{BB962C8B-B14F-4D97-AF65-F5344CB8AC3E}">
        <p14:creationId xmlns:p14="http://schemas.microsoft.com/office/powerpoint/2010/main" val="367300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0CD21-0611-45D4-96C6-0DFEB650090C}" type="datetime1">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DECD-F475-42E1-B91E-CD1EB33789C9}" type="slidenum">
              <a:rPr lang="en-US" smtClean="0"/>
              <a:pPr/>
              <a:t>‹#›</a:t>
            </a:fld>
            <a:endParaRPr lang="en-US"/>
          </a:p>
        </p:txBody>
      </p:sp>
    </p:spTree>
    <p:extLst>
      <p:ext uri="{BB962C8B-B14F-4D97-AF65-F5344CB8AC3E}">
        <p14:creationId xmlns:p14="http://schemas.microsoft.com/office/powerpoint/2010/main" val="244519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8B4377FC-54DD-4C37-AB4C-8434D2936C7E}" type="slidenum">
              <a:rPr lang="en-US"/>
              <a:pPr/>
              <a:t>‹#›</a:t>
            </a:fld>
            <a:endParaRPr lang="en-US"/>
          </a:p>
        </p:txBody>
      </p:sp>
    </p:spTree>
    <p:extLst>
      <p:ext uri="{BB962C8B-B14F-4D97-AF65-F5344CB8AC3E}">
        <p14:creationId xmlns:p14="http://schemas.microsoft.com/office/powerpoint/2010/main" val="3532041944"/>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CEA3C-3438-4B6A-9EBF-6FC3501AC7F1}" type="datetime1">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FBFC-3AC4-4D1F-8D66-F8735DAA5DB7}" type="slidenum">
              <a:rPr lang="en-US" smtClean="0"/>
              <a:pPr/>
              <a:t>‹#›</a:t>
            </a:fld>
            <a:endParaRPr lang="en-US"/>
          </a:p>
        </p:txBody>
      </p:sp>
    </p:spTree>
    <p:extLst>
      <p:ext uri="{BB962C8B-B14F-4D97-AF65-F5344CB8AC3E}">
        <p14:creationId xmlns:p14="http://schemas.microsoft.com/office/powerpoint/2010/main" val="175363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AF4D7-9F61-4464-8AE5-6B675BC53B36}" type="datetime1">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DC615-67B4-4BF2-A1B8-F69C1B5F8EF8}" type="slidenum">
              <a:rPr lang="en-US" smtClean="0"/>
              <a:pPr/>
              <a:t>‹#›</a:t>
            </a:fld>
            <a:endParaRPr lang="en-US"/>
          </a:p>
        </p:txBody>
      </p:sp>
    </p:spTree>
    <p:extLst>
      <p:ext uri="{BB962C8B-B14F-4D97-AF65-F5344CB8AC3E}">
        <p14:creationId xmlns:p14="http://schemas.microsoft.com/office/powerpoint/2010/main" val="367990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AA1A5-2D7E-4EC5-985D-1DFF81DEED11}" type="datetime1">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362D6-33AA-41F3-89CC-6E7DFDEBBBFF}" type="slidenum">
              <a:rPr lang="en-US" smtClean="0"/>
              <a:pPr/>
              <a:t>‹#›</a:t>
            </a:fld>
            <a:endParaRPr lang="en-US"/>
          </a:p>
        </p:txBody>
      </p:sp>
    </p:spTree>
    <p:extLst>
      <p:ext uri="{BB962C8B-B14F-4D97-AF65-F5344CB8AC3E}">
        <p14:creationId xmlns:p14="http://schemas.microsoft.com/office/powerpoint/2010/main" val="288809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70906-5E0E-4457-875A-023EBC667A3E}" type="datetime1">
              <a:rPr lang="en-US" smtClean="0"/>
              <a:pPr/>
              <a:t>12/24/2024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C5102-0398-4C79-A8F8-2E4951CDC438}" type="slidenum">
              <a:rPr lang="en-US" smtClean="0"/>
              <a:pPr/>
              <a:t>‹#›</a:t>
            </a:fld>
            <a:endParaRPr lang="en-US"/>
          </a:p>
        </p:txBody>
      </p:sp>
    </p:spTree>
    <p:extLst>
      <p:ext uri="{BB962C8B-B14F-4D97-AF65-F5344CB8AC3E}">
        <p14:creationId xmlns:p14="http://schemas.microsoft.com/office/powerpoint/2010/main" val="347553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DEA9A-EE46-4C6C-AEAA-43B1B80D6233}" type="datetime1">
              <a:rPr lang="en-US" smtClean="0"/>
              <a:pPr/>
              <a:t>12/24/2024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5E4DE-2447-4C63-9890-CF77A893071F}" type="slidenum">
              <a:rPr lang="en-US" smtClean="0"/>
              <a:pPr/>
              <a:t>‹#›</a:t>
            </a:fld>
            <a:endParaRPr lang="en-US"/>
          </a:p>
        </p:txBody>
      </p:sp>
    </p:spTree>
    <p:extLst>
      <p:ext uri="{BB962C8B-B14F-4D97-AF65-F5344CB8AC3E}">
        <p14:creationId xmlns:p14="http://schemas.microsoft.com/office/powerpoint/2010/main" val="84554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CF0B5-2DF3-4F0F-A8D6-0A44BDA3CD35}" type="datetime1">
              <a:rPr lang="en-US" smtClean="0"/>
              <a:pPr/>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D7281-5C3B-4DB2-A2B2-CC2E8AAFA4F1}" type="slidenum">
              <a:rPr lang="en-US" smtClean="0"/>
              <a:pPr/>
              <a:t>‹#›</a:t>
            </a:fld>
            <a:endParaRPr lang="en-US"/>
          </a:p>
        </p:txBody>
      </p:sp>
    </p:spTree>
    <p:extLst>
      <p:ext uri="{BB962C8B-B14F-4D97-AF65-F5344CB8AC3E}">
        <p14:creationId xmlns:p14="http://schemas.microsoft.com/office/powerpoint/2010/main" val="41009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E5897-1774-457E-833A-94FA5FE7D22E}" type="datetime1">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9306F-3EF6-45AC-916D-5DEA757931C8}" type="slidenum">
              <a:rPr lang="en-US" smtClean="0"/>
              <a:pPr/>
              <a:t>‹#›</a:t>
            </a:fld>
            <a:endParaRPr lang="en-US"/>
          </a:p>
        </p:txBody>
      </p:sp>
    </p:spTree>
    <p:extLst>
      <p:ext uri="{BB962C8B-B14F-4D97-AF65-F5344CB8AC3E}">
        <p14:creationId xmlns:p14="http://schemas.microsoft.com/office/powerpoint/2010/main" val="245313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3086B-2954-407E-8A3C-6B5B3BA37D76}" type="datetime1">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1D0CF-A61C-4561-8C60-23E1BAA55ED7}" type="slidenum">
              <a:rPr lang="en-US" smtClean="0"/>
              <a:pPr/>
              <a:t>‹#›</a:t>
            </a:fld>
            <a:endParaRPr lang="en-US"/>
          </a:p>
        </p:txBody>
      </p:sp>
    </p:spTree>
    <p:extLst>
      <p:ext uri="{BB962C8B-B14F-4D97-AF65-F5344CB8AC3E}">
        <p14:creationId xmlns:p14="http://schemas.microsoft.com/office/powerpoint/2010/main" val="67114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50619-0203-4ED3-A31E-9FEB61884BB5}" type="datetime1">
              <a:rPr lang="en-US" smtClean="0"/>
              <a:pPr/>
              <a:t>12/24/2024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E8667-4921-421A-812E-C706090ACE62}" type="slidenum">
              <a:rPr lang="en-US" smtClean="0"/>
              <a:pPr/>
              <a:t>‹#›</a:t>
            </a:fld>
            <a:endParaRPr lang="en-US"/>
          </a:p>
        </p:txBody>
      </p:sp>
    </p:spTree>
    <p:extLst>
      <p:ext uri="{BB962C8B-B14F-4D97-AF65-F5344CB8AC3E}">
        <p14:creationId xmlns:p14="http://schemas.microsoft.com/office/powerpoint/2010/main" val="237994521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f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ho.int/campaigns/world-amr-awareness-week/2024"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2349585" y="115804"/>
            <a:ext cx="7211795" cy="1740899"/>
          </a:xfrm>
          <a:solidFill>
            <a:schemeClr val="bg1"/>
          </a:solidFill>
          <a:ln>
            <a:solidFill>
              <a:schemeClr val="bg1"/>
            </a:solidFill>
          </a:ln>
        </p:spPr>
        <p:txBody>
          <a:bodyPr>
            <a:noAutofit/>
          </a:bodyPr>
          <a:lstStyle/>
          <a:p>
            <a:pPr algn="ctr" eaLnBrk="1" hangingPunct="1">
              <a:lnSpc>
                <a:spcPct val="80000"/>
              </a:lnSpc>
              <a:defRPr/>
            </a:pPr>
            <a:br>
              <a:rPr lang="en-US" altLang="en-US" sz="3800" b="1" cap="none" dirty="0">
                <a:solidFill>
                  <a:schemeClr val="accent1">
                    <a:lumMod val="75000"/>
                  </a:schemeClr>
                </a:solidFill>
                <a:effectLst>
                  <a:outerShdw blurRad="38100" dist="38100" dir="2700000" algn="tl">
                    <a:srgbClr val="C0C0C0"/>
                  </a:outerShdw>
                </a:effectLst>
              </a:rPr>
            </a:br>
            <a:r>
              <a:rPr lang="en-US" altLang="en-US" sz="4800" b="1" cap="none" dirty="0">
                <a:solidFill>
                  <a:srgbClr val="FF0000"/>
                </a:solidFill>
                <a:latin typeface="Arial" panose="020B0604020202020204" pitchFamily="34" charset="0"/>
                <a:cs typeface="Arial" panose="020B0604020202020204" pitchFamily="34" charset="0"/>
              </a:rPr>
              <a:t>ANTIMIKROBNA REZISTENCIJA</a:t>
            </a:r>
          </a:p>
        </p:txBody>
      </p:sp>
      <p:sp>
        <p:nvSpPr>
          <p:cNvPr id="7" name="Text Box 7"/>
          <p:cNvSpPr txBox="1">
            <a:spLocks noChangeArrowheads="1"/>
          </p:cNvSpPr>
          <p:nvPr/>
        </p:nvSpPr>
        <p:spPr bwMode="auto">
          <a:xfrm>
            <a:off x="1799677" y="6183136"/>
            <a:ext cx="8290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spcBef>
                <a:spcPct val="0"/>
              </a:spcBef>
              <a:buNone/>
            </a:pPr>
            <a:r>
              <a:rPr lang="en-US" altLang="en-US" b="1"/>
              <a:t>Programski zadatak Posebnog programa u oblasti javnog zdravlja za APV u</a:t>
            </a:r>
            <a:r>
              <a:rPr lang="sr-Cyrl-RS" altLang="en-US" b="1"/>
              <a:t> 202</a:t>
            </a:r>
            <a:r>
              <a:rPr lang="sr-Latn-RS" altLang="en-US" b="1"/>
              <a:t>2</a:t>
            </a:r>
            <a:r>
              <a:rPr lang="sr-Cyrl-RS" altLang="en-US" b="1"/>
              <a:t>. </a:t>
            </a:r>
            <a:r>
              <a:rPr lang="en-US" altLang="en-US" b="1"/>
              <a:t>godini</a:t>
            </a:r>
            <a:r>
              <a:rPr lang="sr-Cyrl-RS" altLang="en-US" b="1"/>
              <a:t>:</a:t>
            </a:r>
          </a:p>
          <a:p>
            <a:pPr>
              <a:lnSpc>
                <a:spcPct val="100000"/>
              </a:lnSpc>
              <a:spcBef>
                <a:spcPct val="0"/>
              </a:spcBef>
              <a:buNone/>
            </a:pPr>
            <a:r>
              <a:rPr lang="en-US" altLang="en-US" b="1"/>
              <a:t>Unapređenje zdravstvene pismenosti populacije – „Znanjem do zdravih izbora“ </a:t>
            </a:r>
            <a:endParaRPr lang="en-US" altLang="en-US" b="1" dirty="0"/>
          </a:p>
        </p:txBody>
      </p:sp>
      <p:sp>
        <p:nvSpPr>
          <p:cNvPr id="8" name="TextBox 2"/>
          <p:cNvSpPr txBox="1">
            <a:spLocks noChangeArrowheads="1"/>
          </p:cNvSpPr>
          <p:nvPr/>
        </p:nvSpPr>
        <p:spPr bwMode="auto">
          <a:xfrm>
            <a:off x="3791744" y="4690938"/>
            <a:ext cx="36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r>
              <a:rPr lang="sr-Latn-RS" altLang="en-US" sz="2000" b="1" dirty="0" err="1"/>
              <a:t>Prof.dr</a:t>
            </a:r>
            <a:r>
              <a:rPr lang="sr-Latn-RS" altLang="en-US" sz="2000" b="1" dirty="0"/>
              <a:t> </a:t>
            </a:r>
            <a:r>
              <a:rPr lang="sr-Latn-RS" altLang="en-US" sz="2000" b="1" dirty="0" err="1"/>
              <a:t>Deana</a:t>
            </a:r>
            <a:r>
              <a:rPr lang="sr-Latn-RS" altLang="en-US" sz="2000" b="1" dirty="0"/>
              <a:t> Medić</a:t>
            </a:r>
            <a:endParaRPr lang="en-US" altLang="en-US" sz="2000" b="1" dirty="0"/>
          </a:p>
        </p:txBody>
      </p:sp>
      <p:sp>
        <p:nvSpPr>
          <p:cNvPr id="9" name="WordArt 9"/>
          <p:cNvSpPr>
            <a:spLocks noChangeArrowheads="1" noChangeShapeType="1" noTextEdit="1"/>
          </p:cNvSpPr>
          <p:nvPr/>
        </p:nvSpPr>
        <p:spPr bwMode="auto">
          <a:xfrm>
            <a:off x="4862424" y="5737123"/>
            <a:ext cx="2976033" cy="362126"/>
          </a:xfrm>
          <a:prstGeom prst="rect">
            <a:avLst/>
          </a:prstGeom>
        </p:spPr>
        <p:txBody>
          <a:bodyPr wrap="none" fromWordArt="1">
            <a:prstTxWarp prst="textPlain">
              <a:avLst>
                <a:gd name="adj" fmla="val 50000"/>
              </a:avLst>
            </a:prstTxWarp>
          </a:bodyPr>
          <a:lstStyle/>
          <a:p>
            <a:pPr algn="ct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49" y="44842"/>
            <a:ext cx="2222736" cy="1727974"/>
          </a:xfrm>
          <a:prstGeom prst="rect">
            <a:avLst/>
          </a:prstGeom>
        </p:spPr>
      </p:pic>
      <p:pic>
        <p:nvPicPr>
          <p:cNvPr id="15" name="Picture 10">
            <a:extLst>
              <a:ext uri="{FF2B5EF4-FFF2-40B4-BE49-F238E27FC236}">
                <a16:creationId xmlns:a16="http://schemas.microsoft.com/office/drawing/2014/main" id="{B2ED49EB-6906-440F-9F67-B58B80891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7950" y="133366"/>
            <a:ext cx="2107201" cy="80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0A1F106-7F00-2536-BA19-7294AC1F7998}"/>
              </a:ext>
            </a:extLst>
          </p:cNvPr>
          <p:cNvPicPr>
            <a:picLocks noChangeAspect="1"/>
          </p:cNvPicPr>
          <p:nvPr/>
        </p:nvPicPr>
        <p:blipFill>
          <a:blip r:embed="rId4"/>
          <a:stretch>
            <a:fillRect/>
          </a:stretch>
        </p:blipFill>
        <p:spPr>
          <a:xfrm>
            <a:off x="4511824" y="2167062"/>
            <a:ext cx="2672338" cy="2523876"/>
          </a:xfrm>
          <a:prstGeom prst="rect">
            <a:avLst/>
          </a:prstGeom>
        </p:spPr>
      </p:pic>
      <p:pic>
        <p:nvPicPr>
          <p:cNvPr id="11" name="Picture 10">
            <a:extLst>
              <a:ext uri="{FF2B5EF4-FFF2-40B4-BE49-F238E27FC236}">
                <a16:creationId xmlns:a16="http://schemas.microsoft.com/office/drawing/2014/main" id="{5B81FA93-99F3-4D98-B3E8-C5D079E33FD7}"/>
              </a:ext>
            </a:extLst>
          </p:cNvPr>
          <p:cNvPicPr>
            <a:picLocks noChangeAspect="1"/>
          </p:cNvPicPr>
          <p:nvPr/>
        </p:nvPicPr>
        <p:blipFill>
          <a:blip r:embed="rId5"/>
          <a:stretch>
            <a:fillRect/>
          </a:stretch>
        </p:blipFill>
        <p:spPr>
          <a:xfrm>
            <a:off x="4223792" y="5387942"/>
            <a:ext cx="3206039" cy="637812"/>
          </a:xfrm>
          <a:prstGeom prst="rect">
            <a:avLst/>
          </a:prstGeom>
        </p:spPr>
      </p:pic>
    </p:spTree>
    <p:extLst>
      <p:ext uri="{BB962C8B-B14F-4D97-AF65-F5344CB8AC3E}">
        <p14:creationId xmlns:p14="http://schemas.microsoft.com/office/powerpoint/2010/main" val="2985352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819594-BC4F-44E6-D6DB-471215AFB8E7}"/>
              </a:ext>
            </a:extLst>
          </p:cNvPr>
          <p:cNvSpPr txBox="1"/>
          <p:nvPr/>
        </p:nvSpPr>
        <p:spPr>
          <a:xfrm>
            <a:off x="623392" y="620688"/>
            <a:ext cx="10369152" cy="4647426"/>
          </a:xfrm>
          <a:prstGeom prst="rect">
            <a:avLst/>
          </a:prstGeom>
          <a:noFill/>
        </p:spPr>
        <p:txBody>
          <a:bodyPr wrap="square">
            <a:spAutoFit/>
          </a:bodyPr>
          <a:lstStyle/>
          <a:p>
            <a:pPr algn="just"/>
            <a:r>
              <a:rPr lang="ru-RU" sz="2400" b="1" dirty="0">
                <a:solidFill>
                  <a:srgbClr val="0070C0"/>
                </a:solidFill>
                <a:effectLst/>
                <a:latin typeface="+mn-lt"/>
                <a:ea typeface="Times New Roman" panose="02020603050405020304" pitchFamily="18" charset="0"/>
                <a:cs typeface="Arial" panose="020B0604020202020204" pitchFamily="34" charset="0"/>
              </a:rPr>
              <a:t> </a:t>
            </a:r>
            <a:endParaRPr lang="sr-Latn-RS" sz="3200" dirty="0">
              <a:solidFill>
                <a:srgbClr val="FF0000"/>
              </a:solidFill>
              <a:effectLst/>
              <a:latin typeface="+mn-lt"/>
              <a:ea typeface="Times New Roman" panose="02020603050405020304" pitchFamily="18" charset="0"/>
            </a:endParaRPr>
          </a:p>
          <a:p>
            <a:pPr algn="just"/>
            <a:r>
              <a:rPr lang="sr-Latn-R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Rezistencija na </a:t>
            </a:r>
            <a:r>
              <a:rPr lang="sr-Latn-R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lekove</a:t>
            </a:r>
            <a:endParaRPr lang="sr-Latn-RS"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sr-Cyrl-C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Rezistencija na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lekove je sposobnost mikroorganizma da se odupre dejstvu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antimikrobnog</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leka.</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je adaptacija mikroorganizma na uslove sredine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Svaka upotreba antibiotika stimuliše mikroorganizam da se adaptira ili ugine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Rezistentni postaju mikroorganizmi koji kolonizuju ili izazivaju infekcije kod ljudi ili životinja, a ne sami ljudi i životinje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Rezistencija je rezultat smanjenja ili gubitka efikasnosti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antimikrobnog</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leka u lečenju ili prevenciji infekcije</a:t>
            </a:r>
          </a:p>
        </p:txBody>
      </p:sp>
    </p:spTree>
    <p:extLst>
      <p:ext uri="{BB962C8B-B14F-4D97-AF65-F5344CB8AC3E}">
        <p14:creationId xmlns:p14="http://schemas.microsoft.com/office/powerpoint/2010/main" val="2676348812"/>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454A03-8342-286C-729F-0978B235A208}"/>
              </a:ext>
            </a:extLst>
          </p:cNvPr>
          <p:cNvSpPr txBox="1"/>
          <p:nvPr/>
        </p:nvSpPr>
        <p:spPr>
          <a:xfrm>
            <a:off x="407368" y="0"/>
            <a:ext cx="11233248" cy="6370975"/>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Bakterija je rezistentna na antibiotike onda kad oni izgube sposobnost da je ubiju ili spreče njen rast i razmnožavanje.</a:t>
            </a:r>
          </a:p>
          <a:p>
            <a:pPr algn="just"/>
            <a:endPar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Neke bakterije su prirodno rezistentne na određene antibiotike (urođena rezistencija)</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 koji više zabrinjava je pojava da bakterija koja je bila osetljiva na antibiotike postane rezistentna kao rezultat adaptacije kroz genske promene (stečena rezistencija)</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Geni koji kodiraju rezistenciju mogu lako da se šire iz jedne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vrste u drugu</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Sve rezistentne bakterije preživljavaju, bivaju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selekcionirane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dok antibiotik ubija one koje su još uvek osetljive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Infekcija izazvana rezistentnom bakterijom zahteva više nege, kao i primenu alternativnih, skupljih antibiotika, koji često imaju teže neželjene efekte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Rezistentne bakterije mogu da se šire sa osobe na drugu osobu, a velika potrošnja antibiotika u populaciji (bolnici ili u vanbolničkim uslovima)snažno doprinosi tom širenju.</a:t>
            </a:r>
            <a:endParaRPr lang="sr-Latn-R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7205916"/>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63602-7714-BE31-C3D3-4CA4C26BEA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D633CB-9E9C-50D6-AF31-3A97D3D4D11A}"/>
              </a:ext>
            </a:extLst>
          </p:cNvPr>
          <p:cNvSpPr txBox="1"/>
          <p:nvPr/>
        </p:nvSpPr>
        <p:spPr>
          <a:xfrm>
            <a:off x="479376" y="188640"/>
            <a:ext cx="11305256" cy="6740307"/>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Multipla rezistencija predstavlja rezistenciju mikroorganizama na veći broj grupa </a:t>
            </a:r>
            <a:r>
              <a:rPr lang="sr-Latn-R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antimikrobnih</a:t>
            </a:r>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lekova.</a:t>
            </a:r>
          </a:p>
          <a:p>
            <a:pPr algn="just"/>
            <a:endPar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mogu biti ne samo bakterije koje izazivaju bolničke infekcije, nego i one koje se prenose hranom i vodom, uzročnici tuberkuloze, seksualno prenosivih bolesti, na primer gonoreje, kao i virus HIV.</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 sa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multirezistentnim</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bakterijama leži u smanjenom broju preostalih opcija za terapiju pacijenata inficiranih ovakvim bakterijama</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Primeri bakterija koje su često </a:t>
            </a:r>
            <a:r>
              <a:rPr lang="sr-Latn-RS" sz="2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multirezistentne</a:t>
            </a:r>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Meticilin</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-rezistentni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Staphylococcus</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aureus</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(MRSA)</a:t>
            </a: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Vankomicin</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-rezistentni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enterokoki</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(VRE)</a:t>
            </a: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Enterobakterije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koje produkuju beta-</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laktamaze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proširenog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spektra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(ESBL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Escherichia</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coli i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Klebsiella</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pneumoniae</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Multirezistentni</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Pseudomonas</a:t>
            </a:r>
            <a:r>
              <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aeruginosa</a:t>
            </a:r>
            <a:endParaRPr lang="sr-Latn-R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Multirezistentni</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C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Acinetobacter</a:t>
            </a:r>
            <a:r>
              <a:rPr lang="sr-Latn-C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C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baumannii</a:t>
            </a:r>
            <a:r>
              <a:rPr lang="sr-Latn-C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sr-Latn-C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Clostridioides</a:t>
            </a:r>
            <a:r>
              <a:rPr lang="sr-Latn-C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C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difficile</a:t>
            </a:r>
            <a:endPar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sr-Latn-CS" sz="2400"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2" descr="D:\Users\Deana\Desktop\SLIKE AB\images (68).jpg">
            <a:extLst>
              <a:ext uri="{FF2B5EF4-FFF2-40B4-BE49-F238E27FC236}">
                <a16:creationId xmlns:a16="http://schemas.microsoft.com/office/drawing/2014/main" id="{CAC09E74-30FE-F524-7F4E-DA359DEF6643}"/>
              </a:ext>
            </a:extLst>
          </p:cNvPr>
          <p:cNvPicPr>
            <a:picLocks noChangeAspect="1" noChangeArrowheads="1"/>
          </p:cNvPicPr>
          <p:nvPr/>
        </p:nvPicPr>
        <p:blipFill>
          <a:blip r:embed="rId2"/>
          <a:srcRect/>
          <a:stretch>
            <a:fillRect/>
          </a:stretch>
        </p:blipFill>
        <p:spPr bwMode="auto">
          <a:xfrm>
            <a:off x="9768408" y="548680"/>
            <a:ext cx="2190765" cy="859611"/>
          </a:xfrm>
          <a:prstGeom prst="rect">
            <a:avLst/>
          </a:prstGeom>
          <a:noFill/>
        </p:spPr>
      </p:pic>
      <p:pic>
        <p:nvPicPr>
          <p:cNvPr id="5" name="Picture 4">
            <a:extLst>
              <a:ext uri="{FF2B5EF4-FFF2-40B4-BE49-F238E27FC236}">
                <a16:creationId xmlns:a16="http://schemas.microsoft.com/office/drawing/2014/main" id="{34EEBEC8-56E0-4B6B-226D-E5456F510AB4}"/>
              </a:ext>
            </a:extLst>
          </p:cNvPr>
          <p:cNvPicPr>
            <a:picLocks noChangeAspect="1"/>
          </p:cNvPicPr>
          <p:nvPr/>
        </p:nvPicPr>
        <p:blipFill>
          <a:blip r:embed="rId3"/>
          <a:stretch>
            <a:fillRect/>
          </a:stretch>
        </p:blipFill>
        <p:spPr>
          <a:xfrm>
            <a:off x="8688288" y="3124341"/>
            <a:ext cx="2761727" cy="859611"/>
          </a:xfrm>
          <a:prstGeom prst="rect">
            <a:avLst/>
          </a:prstGeom>
        </p:spPr>
      </p:pic>
      <p:pic>
        <p:nvPicPr>
          <p:cNvPr id="6" name="Picture 5">
            <a:extLst>
              <a:ext uri="{FF2B5EF4-FFF2-40B4-BE49-F238E27FC236}">
                <a16:creationId xmlns:a16="http://schemas.microsoft.com/office/drawing/2014/main" id="{D6A2F0AD-E92B-6089-C9F2-3F4255606581}"/>
              </a:ext>
            </a:extLst>
          </p:cNvPr>
          <p:cNvPicPr>
            <a:picLocks noChangeAspect="1"/>
          </p:cNvPicPr>
          <p:nvPr/>
        </p:nvPicPr>
        <p:blipFill>
          <a:blip r:embed="rId4"/>
          <a:stretch>
            <a:fillRect/>
          </a:stretch>
        </p:blipFill>
        <p:spPr>
          <a:xfrm>
            <a:off x="7938242" y="5402110"/>
            <a:ext cx="3816427" cy="926672"/>
          </a:xfrm>
          <a:prstGeom prst="rect">
            <a:avLst/>
          </a:prstGeom>
        </p:spPr>
      </p:pic>
    </p:spTree>
    <p:extLst>
      <p:ext uri="{BB962C8B-B14F-4D97-AF65-F5344CB8AC3E}">
        <p14:creationId xmlns:p14="http://schemas.microsoft.com/office/powerpoint/2010/main" val="1348812534"/>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FC5BC-4E43-CB67-4861-6BE4F6E6FE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D158AA-D20D-298C-7C83-5A2AA15CC2B9}"/>
              </a:ext>
            </a:extLst>
          </p:cNvPr>
          <p:cNvSpPr txBox="1"/>
          <p:nvPr/>
        </p:nvSpPr>
        <p:spPr>
          <a:xfrm>
            <a:off x="587388" y="764704"/>
            <a:ext cx="11017224" cy="4524315"/>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Dva glavna pokretača rezistencije na </a:t>
            </a:r>
            <a:r>
              <a:rPr lang="sr-Latn-R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lekove su:</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Upotreba antibiotika, koja vrši ekološki, selektivni pritisak na mikroorganizme i doprinosi pojavi i selekciji rezistentnih jedinki u populaciji mikroorganizama</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Širenje i prenos rezistentnih mikroorganizama među ljudima, među životinjama i između ljudi, životinja i spoljne sredine.</a:t>
            </a:r>
          </a:p>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Dva glavna područja kontrole i prevencije rezistencije na antibiotike su:</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Racionalna upotreba antibiotika (samo kada je neophodno, u korektnim dozama, intervalima i odgovarajućem trajanju terapije)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Higijenske mere za kontrolu prenosa rezistentnih bakterija (kontrola infekcija) uključujući higijenu ruku, skrining, izolaciju pacijenata koji su nosioci rezistentnih bakterija.</a:t>
            </a:r>
            <a:endParaRPr lang="sr-Latn-R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0165618"/>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6A0F-4E72-B38C-A826-2CC25960A9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DD63C2-F85C-E95F-D54F-0C62163AD1EA}"/>
              </a:ext>
            </a:extLst>
          </p:cNvPr>
          <p:cNvSpPr txBox="1"/>
          <p:nvPr/>
        </p:nvSpPr>
        <p:spPr>
          <a:xfrm>
            <a:off x="335360" y="476672"/>
            <a:ext cx="11449272" cy="6863417"/>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Upotreba antibiotika u veterinarskoj medicini takođe utiče na rezistenciju</a:t>
            </a:r>
          </a:p>
          <a:p>
            <a:pPr algn="just"/>
            <a:endPar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Antibiotici koji se koriste za lečenje i prevenciju infektivnih bolesti životinja pripadaju istim hemijskim grupama kao i oni koji se koriste u humanoj medicini, zbog toga životinje nose bakterije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rezostentne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 antibiotike koji se koriste za terapiju infekcija kod ljudi.</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Neke bakterije, na primer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Salmonella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Campylobacter</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unose se u ljudski organizam kontaminiranom hranom i izazivaju dijareju.</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Zbog izloženosti antibioticima, životinje mogu da nose rezistentne sojeve salmonela ili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kampilobaktera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koji se prenose putem hrane sa životinja na ljude.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Ljudi mogu da steknu rezistentne bakterije i direktnim kontaktom sa životinjama, kao što je slučaj sa određenim sojevima MRSA koji se izoluju kod stoke, naročito kod svinja.</a:t>
            </a:r>
            <a:r>
              <a:rPr lang="sr-Cyrl-C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Употреба антибиотика у ветеринарској медицини такође утиче на резистенцију</a:t>
            </a:r>
          </a:p>
          <a:p>
            <a:pPr algn="just"/>
            <a:endParaRPr lang="sr-Latn-R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457200" algn="l"/>
              </a:tabLst>
            </a:pPr>
            <a:endParaRPr lang="sr-Latn-R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sr-Cyrl-CS" sz="2200" b="1" dirty="0">
                <a:solidFill>
                  <a:srgbClr val="0070C0"/>
                </a:solidFill>
                <a:effectLst/>
                <a:latin typeface="+mn-lt"/>
                <a:ea typeface="Times New Roman" panose="02020603050405020304" pitchFamily="18" charset="0"/>
                <a:cs typeface="Arial" panose="020B0604020202020204" pitchFamily="34" charset="0"/>
              </a:rPr>
              <a:t> </a:t>
            </a:r>
          </a:p>
          <a:p>
            <a:pPr algn="just"/>
            <a:endParaRPr lang="sr-Latn-RS" sz="2200" dirty="0">
              <a:effectLst/>
              <a:latin typeface="+mn-lt"/>
              <a:ea typeface="Times New Roman" panose="02020603050405020304" pitchFamily="18" charset="0"/>
            </a:endParaRPr>
          </a:p>
          <a:p>
            <a:pPr algn="just"/>
            <a:r>
              <a:rPr lang="sr-Cyrl-CS" sz="12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endParaRPr lang="sr-Latn-R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5954162"/>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1D78-8B7F-83AF-E19B-9A297DDEE1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BEE1A4-F48D-7258-B6D3-18FEE9E0D938}"/>
              </a:ext>
            </a:extLst>
          </p:cNvPr>
          <p:cNvSpPr txBox="1"/>
          <p:nvPr/>
        </p:nvSpPr>
        <p:spPr>
          <a:xfrm>
            <a:off x="119336" y="332656"/>
            <a:ext cx="12025336" cy="6370975"/>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Ipak, glavni uzrok nastanka rezistencije kod bakterija izazivača humanih infekcija ostaje upotreba antibiotika u populaciji, bolnicama i drugim zdravstvenim ustanovama.</a:t>
            </a:r>
          </a:p>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individualnom nivou (pacijent):</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Uzimanje antibiotika uvek modifikuje normalnu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bakterijsku</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floru i praćeno je selekcijom bakterija rezistentnih na antibiotike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 rezistentne bakterije mogu da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perzistiraju</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uglavnom bez nastanka infekcije, do 6 meseci, a ponekad i duže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Pacijenti kolonizovani rezistentnim bakterijama imaju veću šansu da razviju infekciju izazvanu tim rezistentnim sojevima, nego osetljivim varijetetima iste vrste</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Antibiotike ne treba koristiti kada nisu neophodni, na primer u slučaju prehlade ili gripa</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Kada su antibiotici neophodni (o tome odlučuje lekar koji prepisuje lek) treba voditi računa da se koriste na pravi način, što znači u pravoj dozi, odgovarajućim intervalima, propisanoj dužini lečenja- na taj način postiže se optimalni efekat kojim se leči infekcija, a minimalizuje se verovatnoća pojave rezistencije</a:t>
            </a:r>
          </a:p>
          <a:p>
            <a:pPr marL="342900" indent="-342900" algn="just">
              <a:buFont typeface="Arial" panose="020B0604020202020204" pitchFamily="34" charset="0"/>
              <a:buChar char="•"/>
            </a:pPr>
            <a:endParaRPr lang="sr-Latn-RS" sz="2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39932856"/>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AF18-98DF-41E8-A612-21F96249DBD3}"/>
              </a:ext>
            </a:extLst>
          </p:cNvPr>
          <p:cNvSpPr>
            <a:spLocks noGrp="1"/>
          </p:cNvSpPr>
          <p:nvPr>
            <p:ph type="title"/>
          </p:nvPr>
        </p:nvSpPr>
        <p:spPr>
          <a:xfrm>
            <a:off x="341490" y="332656"/>
            <a:ext cx="11012090" cy="2016223"/>
          </a:xfrm>
        </p:spPr>
        <p:txBody>
          <a:bodyPr>
            <a:noAutofit/>
          </a:bodyPr>
          <a:lstStyle/>
          <a:p>
            <a:pPr>
              <a:lnSpc>
                <a:spcPct val="100000"/>
              </a:lnSpc>
            </a:pPr>
            <a:r>
              <a:rPr lang="sr-Latn-RS" sz="2400" dirty="0">
                <a:effectLst/>
                <a:latin typeface="Arial" panose="020B0604020202020204" pitchFamily="34" charset="0"/>
                <a:ea typeface="Times New Roman" panose="02020603050405020304" pitchFamily="18" charset="0"/>
                <a:cs typeface="Arial" panose="020B0604020202020204" pitchFamily="34" charset="0"/>
              </a:rPr>
              <a:t>Rezistencija se ponekad javlja kao prirodni proces adaptacije čak i u slučajevima kada se antibiotici pravilno koriste. Kada se rezistentne bakterije pojave, osnovno je preduzeti mere kontrole infekcije za sprečavanje širenja ovakvih sojeva sa inficiranih osoba na ostale pacijente ili druge osobe.</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endParaRPr lang="sr-Latn-R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79A19DE-9770-43B5-85A6-582A88B2358B}"/>
              </a:ext>
            </a:extLst>
          </p:cNvPr>
          <p:cNvSpPr>
            <a:spLocks noGrp="1"/>
          </p:cNvSpPr>
          <p:nvPr>
            <p:ph type="body" idx="1"/>
          </p:nvPr>
        </p:nvSpPr>
        <p:spPr>
          <a:xfrm>
            <a:off x="341490" y="2204864"/>
            <a:ext cx="11012090" cy="3884787"/>
          </a:xfrm>
        </p:spPr>
        <p:txBody>
          <a:bodyPr>
            <a:noAutofit/>
          </a:bodyPr>
          <a:lstStyle/>
          <a:p>
            <a:pPr>
              <a:lnSpc>
                <a:spcPct val="100000"/>
              </a:lnSpc>
            </a:pPr>
            <a:r>
              <a:rPr lang="sr-Latn-RS"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nivou populacije:</a:t>
            </a:r>
            <a:br>
              <a:rPr lang="sr-Latn-RS"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Postoje velike razlike između pojedinih država u učestalosti infekcija izazvanih rezistentnim bakterijama. U Evropi najređe se javljaju na severu (Skandinavija), a najčešće na jugu (Grčka, Italija, Kipar)</a:t>
            </a:r>
            <a:b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Potrošnja antibiotika najveća je upravo u tim zemljama, u Grčkoj je na primer tri puta veća nego u Holandiji</a:t>
            </a:r>
            <a:b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Nivo potrošnje antibiotika  uvek je u pozitivnoj korelaciji sa nivoom rezistencije bakterija u datoj populaciji</a:t>
            </a:r>
            <a:b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sr-Latn-R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 nekim evropskim zemljama (Francuska, Belgija), u kojima se sistematski sprovodi nacionalna kampanja za borbu protiv rezistencije i mere racionalne primene antibiotika, zabeleženo je smanjenje procenata rezistentnih bakterija.</a:t>
            </a:r>
            <a:endParaRPr lang="sr-Latn-RS" dirty="0">
              <a:solidFill>
                <a:schemeClr val="tx1"/>
              </a:solidFill>
            </a:endParaRPr>
          </a:p>
        </p:txBody>
      </p:sp>
    </p:spTree>
    <p:extLst>
      <p:ext uri="{BB962C8B-B14F-4D97-AF65-F5344CB8AC3E}">
        <p14:creationId xmlns:p14="http://schemas.microsoft.com/office/powerpoint/2010/main" val="42585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0962FF-5986-1EFA-10CD-AFA593EC7D57}"/>
              </a:ext>
            </a:extLst>
          </p:cNvPr>
          <p:cNvSpPr txBox="1"/>
          <p:nvPr/>
        </p:nvSpPr>
        <p:spPr>
          <a:xfrm>
            <a:off x="191344" y="404664"/>
            <a:ext cx="11521280" cy="3416320"/>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 većini evropskih zemalja rezistencija je česta i ovaj problem se povećava</a:t>
            </a:r>
          </a:p>
          <a:p>
            <a:pPr algn="just"/>
            <a:endPar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Rezistencija je često prisutna kod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Staphylococcus</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aureus</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(MRSA),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Escherichia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coli,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Klebsiella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pneumoniae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Acinetobacter</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spp</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Pseudomonas</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aeruginosa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Sve češće su infekcije izazvane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bakterijskim</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sojevima rezistentnim na većinu ili na sve dostupne antibiotike. Primeri ovakvih bakterija su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enterobakterije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koje produkuju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karbapenemaze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(KPC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produkujuća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Klebsiella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pneumoniae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multirezistentni</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Acinetobacter</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spp</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Za lečenje ovakvih infekcija često je efikasan jedino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kolistin</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704774008"/>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3CBB-075E-4C72-B27F-FA84AA066B4E}"/>
              </a:ext>
            </a:extLst>
          </p:cNvPr>
          <p:cNvSpPr>
            <a:spLocks noGrp="1"/>
          </p:cNvSpPr>
          <p:nvPr>
            <p:ph type="ctrTitle"/>
          </p:nvPr>
        </p:nvSpPr>
        <p:spPr>
          <a:xfrm>
            <a:off x="335360" y="404664"/>
            <a:ext cx="11377264" cy="5400599"/>
          </a:xfrm>
        </p:spPr>
        <p:txBody>
          <a:bodyPr>
            <a:normAutofit/>
          </a:bodyPr>
          <a:lstStyle/>
          <a:p>
            <a:pPr marL="342900" lvl="0" indent="-342900" algn="l">
              <a:tabLst>
                <a:tab pos="457200" algn="l"/>
              </a:tabLst>
            </a:pPr>
            <a:r>
              <a:rPr lang="sr-Latn-R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br>
              <a:rPr lang="sr-Latn-R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Dodatno zabrinjava činjenica da je veoma malo supstanci u fazi razvoja i istraživanja, koje bi potencijalno delovale na ovakve </a:t>
            </a:r>
            <a:r>
              <a:rPr lang="sr-Latn-RS" sz="2400" dirty="0" err="1">
                <a:effectLst/>
                <a:latin typeface="Arial" panose="020B0604020202020204" pitchFamily="34" charset="0"/>
                <a:ea typeface="Times New Roman" panose="02020603050405020304" pitchFamily="18" charset="0"/>
                <a:cs typeface="Arial" panose="020B0604020202020204" pitchFamily="34" charset="0"/>
              </a:rPr>
              <a:t>panrezistentne</a:t>
            </a:r>
            <a:r>
              <a:rPr lang="sr-Latn-RS" sz="2400" dirty="0">
                <a:effectLst/>
                <a:latin typeface="Arial" panose="020B0604020202020204" pitchFamily="34" charset="0"/>
                <a:ea typeface="Times New Roman" panose="02020603050405020304" pitchFamily="18" charset="0"/>
                <a:cs typeface="Arial" panose="020B0604020202020204" pitchFamily="34" charset="0"/>
              </a:rPr>
              <a:t> bakterije, </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a koje bi se mogle naći na tržištu za 5 do 10 godina.</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Savremena medicina u lečenju i profilaksi </a:t>
            </a:r>
            <a:r>
              <a:rPr lang="sr-Latn-RS" sz="2400" dirty="0" err="1">
                <a:effectLst/>
                <a:latin typeface="Arial" panose="020B0604020202020204" pitchFamily="34" charset="0"/>
                <a:ea typeface="Times New Roman" panose="02020603050405020304" pitchFamily="18" charset="0"/>
                <a:cs typeface="Arial" panose="020B0604020202020204" pitchFamily="34" charset="0"/>
              </a:rPr>
              <a:t>bakterijskih</a:t>
            </a:r>
            <a:r>
              <a:rPr lang="sr-Latn-RS" sz="2400" dirty="0">
                <a:effectLst/>
                <a:latin typeface="Arial" panose="020B0604020202020204" pitchFamily="34" charset="0"/>
                <a:ea typeface="Times New Roman" panose="02020603050405020304" pitchFamily="18" charset="0"/>
                <a:cs typeface="Arial" panose="020B0604020202020204" pitchFamily="34" charset="0"/>
              </a:rPr>
              <a:t> infekcija oslanja na efikasne antibiotike. Bez delotvornih antibiotika ne bi bila moguća intenzivna nega, transplantacija organa, hemoterapija malignih bolesti, nega prevremeno rođene dece, pa čak ni obični</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err="1">
                <a:effectLst/>
                <a:latin typeface="Arial" panose="020B0604020202020204" pitchFamily="34" charset="0"/>
                <a:ea typeface="Times New Roman" panose="02020603050405020304" pitchFamily="18" charset="0"/>
                <a:cs typeface="Arial" panose="020B0604020202020204" pitchFamily="34" charset="0"/>
              </a:rPr>
              <a:t>hiruški</a:t>
            </a:r>
            <a:r>
              <a:rPr lang="sr-Latn-RS" sz="2400" dirty="0">
                <a:effectLst/>
                <a:latin typeface="Arial" panose="020B0604020202020204" pitchFamily="34" charset="0"/>
                <a:ea typeface="Times New Roman" panose="02020603050405020304" pitchFamily="18" charset="0"/>
                <a:cs typeface="Arial" panose="020B0604020202020204" pitchFamily="34" charset="0"/>
              </a:rPr>
              <a:t> zahvati.</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Infekcije izazvane rezistentnim bakterijama nose veći rizik od smrtnog ishoda, dovode do produženog i komplikovanijeg lečenja, produženog boravka u bolnici i značajno većih troškova. </a:t>
            </a:r>
            <a:endParaRPr lang="sr-Latn-R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15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BF4D-C06E-2259-1D36-8CF1980D621F}"/>
            </a:ext>
          </a:extLst>
        </p:cNvPr>
        <p:cNvGrpSpPr/>
        <p:nvPr/>
      </p:nvGrpSpPr>
      <p:grpSpPr>
        <a:xfrm>
          <a:off x="0" y="0"/>
          <a:ext cx="0" cy="0"/>
          <a:chOff x="0" y="0"/>
          <a:chExt cx="0" cy="0"/>
        </a:xfrm>
      </p:grpSpPr>
      <p:pic>
        <p:nvPicPr>
          <p:cNvPr id="5" name="Picture 2" descr="D:\Users\Deana\Desktop\images.png">
            <a:extLst>
              <a:ext uri="{FF2B5EF4-FFF2-40B4-BE49-F238E27FC236}">
                <a16:creationId xmlns:a16="http://schemas.microsoft.com/office/drawing/2014/main" id="{4658564E-53A4-6B48-802A-661B0444A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780" y="5100840"/>
            <a:ext cx="3459740" cy="1751746"/>
          </a:xfrm>
          <a:prstGeom prst="rect">
            <a:avLst/>
          </a:prstGeom>
          <a:noFill/>
        </p:spPr>
      </p:pic>
      <p:pic>
        <p:nvPicPr>
          <p:cNvPr id="3" name="Picture 2">
            <a:extLst>
              <a:ext uri="{FF2B5EF4-FFF2-40B4-BE49-F238E27FC236}">
                <a16:creationId xmlns:a16="http://schemas.microsoft.com/office/drawing/2014/main" id="{6791FA15-E325-F9C3-B3CA-D8138BA32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11" y="3260276"/>
            <a:ext cx="2967168" cy="1967362"/>
          </a:xfrm>
          <a:prstGeom prst="rect">
            <a:avLst/>
          </a:prstGeom>
        </p:spPr>
      </p:pic>
      <p:pic>
        <p:nvPicPr>
          <p:cNvPr id="9" name="Picture 8">
            <a:extLst>
              <a:ext uri="{FF2B5EF4-FFF2-40B4-BE49-F238E27FC236}">
                <a16:creationId xmlns:a16="http://schemas.microsoft.com/office/drawing/2014/main" id="{D6CC051D-5C44-B7A8-A063-DDC1FF127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352" y="5251169"/>
            <a:ext cx="2309946" cy="1321143"/>
          </a:xfrm>
          <a:prstGeom prst="rect">
            <a:avLst/>
          </a:prstGeom>
        </p:spPr>
      </p:pic>
      <p:pic>
        <p:nvPicPr>
          <p:cNvPr id="13" name="Picture 12">
            <a:extLst>
              <a:ext uri="{FF2B5EF4-FFF2-40B4-BE49-F238E27FC236}">
                <a16:creationId xmlns:a16="http://schemas.microsoft.com/office/drawing/2014/main" id="{756113E6-880B-627E-6DB4-2EF05EA0B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780" y="3260276"/>
            <a:ext cx="3459740" cy="1823754"/>
          </a:xfrm>
          <a:prstGeom prst="rect">
            <a:avLst/>
          </a:prstGeom>
        </p:spPr>
      </p:pic>
      <p:pic>
        <p:nvPicPr>
          <p:cNvPr id="2" name="Picture 1">
            <a:extLst>
              <a:ext uri="{FF2B5EF4-FFF2-40B4-BE49-F238E27FC236}">
                <a16:creationId xmlns:a16="http://schemas.microsoft.com/office/drawing/2014/main" id="{CE8C32E1-9F7D-6412-F8DA-D6B97A18A0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4" y="5361000"/>
            <a:ext cx="2958608" cy="1469274"/>
          </a:xfrm>
          <a:prstGeom prst="rect">
            <a:avLst/>
          </a:prstGeom>
        </p:spPr>
      </p:pic>
      <p:pic>
        <p:nvPicPr>
          <p:cNvPr id="4" name="Picture 3">
            <a:extLst>
              <a:ext uri="{FF2B5EF4-FFF2-40B4-BE49-F238E27FC236}">
                <a16:creationId xmlns:a16="http://schemas.microsoft.com/office/drawing/2014/main" id="{649DE83E-EC2F-3489-DEC5-61DEC314CA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0416" y="3286797"/>
            <a:ext cx="3316224" cy="1865376"/>
          </a:xfrm>
          <a:prstGeom prst="rect">
            <a:avLst/>
          </a:prstGeom>
        </p:spPr>
      </p:pic>
      <p:sp>
        <p:nvSpPr>
          <p:cNvPr id="11" name="TextBox 10">
            <a:extLst>
              <a:ext uri="{FF2B5EF4-FFF2-40B4-BE49-F238E27FC236}">
                <a16:creationId xmlns:a16="http://schemas.microsoft.com/office/drawing/2014/main" id="{2297B6A3-E449-CB2C-A5A9-E09378AFF0AA}"/>
              </a:ext>
            </a:extLst>
          </p:cNvPr>
          <p:cNvSpPr txBox="1"/>
          <p:nvPr/>
        </p:nvSpPr>
        <p:spPr>
          <a:xfrm>
            <a:off x="335360" y="120955"/>
            <a:ext cx="11521280" cy="2800767"/>
          </a:xfrm>
          <a:prstGeom prst="rect">
            <a:avLst/>
          </a:prstGeom>
          <a:noFill/>
        </p:spPr>
        <p:txBody>
          <a:bodyPr wrap="square">
            <a:spAutoFit/>
          </a:bodyPr>
          <a:lstStyle/>
          <a:p>
            <a:pPr algn="just"/>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predlog SZO/Evropski region, </a:t>
            </a:r>
            <a:r>
              <a:rPr lang="sr-Latn-R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Evropski dan racionalne upotrebe antibiotika</a:t>
            </a:r>
            <a:r>
              <a:rPr lang="sr-Latn-RS" sz="2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obeležava se 18. novembra svake godine, a na predlog Svetske zdravstvene organizacije i </a:t>
            </a:r>
            <a:r>
              <a:rPr lang="sr-Latn-R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Svetska nedelja svesnosti racionalne upotrebe antibiotika</a:t>
            </a:r>
            <a:r>
              <a:rPr lang="sr-Latn-RS" sz="2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od 18-24. novembra, sa ciljem da se skrene pažnja stručnjaka i javnosti na opasnost koja preti javnom zdravlju zbog rezistencije bakterija na </a:t>
            </a:r>
            <a:r>
              <a:rPr lang="sr-Latn-R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lekove i da se poveća svest o potrebi racionalne primene antibiotika. Najnoviji podaci pokazuju da se širom Evrope broj bolesnika zaraženih rezistentnim bakterijama povećava i da je rezistencija bakterija na antibiotike značajna pretnja javnom zdravlju.</a:t>
            </a:r>
          </a:p>
        </p:txBody>
      </p:sp>
      <p:sp>
        <p:nvSpPr>
          <p:cNvPr id="14" name="TextBox 13">
            <a:extLst>
              <a:ext uri="{FF2B5EF4-FFF2-40B4-BE49-F238E27FC236}">
                <a16:creationId xmlns:a16="http://schemas.microsoft.com/office/drawing/2014/main" id="{9679F113-B5D9-2BB4-95D2-424F98F8EE94}"/>
              </a:ext>
            </a:extLst>
          </p:cNvPr>
          <p:cNvSpPr txBox="1"/>
          <p:nvPr/>
        </p:nvSpPr>
        <p:spPr>
          <a:xfrm>
            <a:off x="6672064" y="6591792"/>
            <a:ext cx="6094562" cy="276999"/>
          </a:xfrm>
          <a:prstGeom prst="rect">
            <a:avLst/>
          </a:prstGeom>
          <a:noFill/>
        </p:spPr>
        <p:txBody>
          <a:bodyPr wrap="square">
            <a:spAutoFit/>
          </a:bodyPr>
          <a:lstStyle/>
          <a:p>
            <a:r>
              <a:rPr lang="sr-Latn-RS" sz="1200" b="1" dirty="0">
                <a:latin typeface="+mn-lt"/>
              </a:rPr>
              <a:t>https://www.who.int/campaigns/world-amr-awareness-week/2024</a:t>
            </a:r>
          </a:p>
        </p:txBody>
      </p:sp>
    </p:spTree>
    <p:extLst>
      <p:ext uri="{BB962C8B-B14F-4D97-AF65-F5344CB8AC3E}">
        <p14:creationId xmlns:p14="http://schemas.microsoft.com/office/powerpoint/2010/main" val="21988228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B0AC0D-D600-1963-2913-BA96ED9C9662}"/>
              </a:ext>
            </a:extLst>
          </p:cNvPr>
          <p:cNvSpPr txBox="1"/>
          <p:nvPr/>
        </p:nvSpPr>
        <p:spPr>
          <a:xfrm>
            <a:off x="479376" y="1906333"/>
            <a:ext cx="10873208" cy="3108543"/>
          </a:xfrm>
          <a:prstGeom prst="rect">
            <a:avLst/>
          </a:prstGeom>
          <a:noFill/>
        </p:spPr>
        <p:txBody>
          <a:bodyPr wrap="square">
            <a:spAutoFit/>
          </a:bodyPr>
          <a:lstStyle/>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Šta su antibiotici?</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Antibiotici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antimikrobni</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lekovi) su lekovi koji ubijaju bakterije ili sprečavaju njihov rast i razmnožavanje, pa se koriste za lečenje infekcija ljudi, životinja i ponekad biljaka. Antibiotici su lekovi koji se koriste za lečenje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bakterijskih</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infekcija i nisu svi aktivni protiv svih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rsta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bakterija. Postoji više od 15 klasa antibiotika koji se razlikuju po svojoj hemijskoj strukturi i načinu dejstva.</a:t>
            </a:r>
          </a:p>
          <a:p>
            <a:pPr algn="just"/>
            <a:endParaRPr lang="sr-Latn-RS"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sr-Cyrl-CS" sz="2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 </a:t>
            </a:r>
            <a:endParaRPr lang="sr-Latn-RS" sz="2800" dirty="0">
              <a:effectLst/>
              <a:latin typeface="Times New Roman" panose="02020603050405020304" pitchFamily="18" charset="0"/>
              <a:ea typeface="Times New Roman" panose="02020603050405020304" pitchFamily="18" charset="0"/>
            </a:endParaRPr>
          </a:p>
        </p:txBody>
      </p:sp>
      <p:pic>
        <p:nvPicPr>
          <p:cNvPr id="20" name="Picture 19">
            <a:extLst>
              <a:ext uri="{FF2B5EF4-FFF2-40B4-BE49-F238E27FC236}">
                <a16:creationId xmlns:a16="http://schemas.microsoft.com/office/drawing/2014/main" id="{64AB7326-AE0C-7F60-AA79-5D4DDA1DF83E}"/>
              </a:ext>
            </a:extLst>
          </p:cNvPr>
          <p:cNvPicPr>
            <a:picLocks noChangeAspect="1"/>
          </p:cNvPicPr>
          <p:nvPr/>
        </p:nvPicPr>
        <p:blipFill>
          <a:blip r:embed="rId2"/>
          <a:stretch>
            <a:fillRect/>
          </a:stretch>
        </p:blipFill>
        <p:spPr>
          <a:xfrm>
            <a:off x="9191966" y="404664"/>
            <a:ext cx="2056890" cy="1667163"/>
          </a:xfrm>
          <a:prstGeom prst="rect">
            <a:avLst/>
          </a:prstGeom>
        </p:spPr>
      </p:pic>
      <p:sp>
        <p:nvSpPr>
          <p:cNvPr id="22" name="TextBox 21">
            <a:extLst>
              <a:ext uri="{FF2B5EF4-FFF2-40B4-BE49-F238E27FC236}">
                <a16:creationId xmlns:a16="http://schemas.microsoft.com/office/drawing/2014/main" id="{DB8DDA9B-3451-008C-1932-1768B1412270}"/>
              </a:ext>
            </a:extLst>
          </p:cNvPr>
          <p:cNvSpPr txBox="1"/>
          <p:nvPr/>
        </p:nvSpPr>
        <p:spPr>
          <a:xfrm>
            <a:off x="3015327" y="447898"/>
            <a:ext cx="4104456" cy="646331"/>
          </a:xfrm>
          <a:prstGeom prst="rect">
            <a:avLst/>
          </a:prstGeom>
          <a:noFill/>
        </p:spPr>
        <p:txBody>
          <a:bodyPr wrap="square" rtlCol="0">
            <a:spAutoFit/>
          </a:bodyPr>
          <a:lstStyle/>
          <a:p>
            <a:r>
              <a:rPr lang="sr-Latn-RS" sz="3600" b="1" dirty="0">
                <a:solidFill>
                  <a:srgbClr val="FF0000"/>
                </a:solidFill>
                <a:latin typeface="Arial" panose="020B0604020202020204" pitchFamily="34" charset="0"/>
                <a:cs typeface="Arial" panose="020B0604020202020204" pitchFamily="34" charset="0"/>
              </a:rPr>
              <a:t>ANTIBIOTICI</a:t>
            </a:r>
          </a:p>
        </p:txBody>
      </p:sp>
    </p:spTree>
    <p:extLst>
      <p:ext uri="{BB962C8B-B14F-4D97-AF65-F5344CB8AC3E}">
        <p14:creationId xmlns:p14="http://schemas.microsoft.com/office/powerpoint/2010/main" val="2380575619"/>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13DFA-099E-0A57-FDF7-93BA7B1B5F8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893C679-709F-7F12-6C99-63A345CA2D6E}"/>
              </a:ext>
            </a:extLst>
          </p:cNvPr>
          <p:cNvSpPr txBox="1"/>
          <p:nvPr/>
        </p:nvSpPr>
        <p:spPr>
          <a:xfrm>
            <a:off x="263352" y="620688"/>
            <a:ext cx="11521280" cy="1200329"/>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Racionalna upotreba antibiotika može da doprinese prestanku razvoja i širenja rezistentnih bakterija i da pomogne da antibiotici sačuvaju svoju efikasnost i za buduće generacije.</a:t>
            </a:r>
          </a:p>
        </p:txBody>
      </p:sp>
      <p:sp>
        <p:nvSpPr>
          <p:cNvPr id="7" name="TextBox 6">
            <a:extLst>
              <a:ext uri="{FF2B5EF4-FFF2-40B4-BE49-F238E27FC236}">
                <a16:creationId xmlns:a16="http://schemas.microsoft.com/office/drawing/2014/main" id="{4E34910C-CEAA-AC07-E634-C223CA93A1C9}"/>
              </a:ext>
            </a:extLst>
          </p:cNvPr>
          <p:cNvSpPr txBox="1"/>
          <p:nvPr/>
        </p:nvSpPr>
        <p:spPr>
          <a:xfrm>
            <a:off x="263352" y="2316195"/>
            <a:ext cx="11521280" cy="1200329"/>
          </a:xfrm>
          <a:prstGeom prst="rect">
            <a:avLst/>
          </a:prstGeom>
          <a:noFill/>
        </p:spPr>
        <p:txBody>
          <a:bodyPr wrap="square">
            <a:spAutoFit/>
          </a:bodyPr>
          <a:lstStyle/>
          <a:p>
            <a:pPr algn="just"/>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Rezistencija bakterija na </a:t>
            </a:r>
            <a:r>
              <a:rPr lang="sr-Latn-R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lekove je globalni problem, a očuvanje delotvornosti antibiotika za generacije koje dolaze je odgovornost svih nas!</a:t>
            </a:r>
            <a:r>
              <a:rPr lang="sr-Cyrl-C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нас!</a:t>
            </a:r>
            <a:endParaRPr lang="sr-Latn-RS" sz="2400" dirty="0">
              <a:solidFill>
                <a:srgbClr val="FF0000"/>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C87F5F0-55E6-8418-FB6F-9B0DD47FCC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3922386"/>
            <a:ext cx="3990578" cy="23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96948EB6-37AC-8B1B-798B-6E9A60E24C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3789040"/>
            <a:ext cx="4224088" cy="219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70998"/>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764704"/>
            <a:ext cx="11377264" cy="5357636"/>
          </a:xfrm>
          <a:solidFill>
            <a:schemeClr val="bg1"/>
          </a:solidFill>
        </p:spPr>
        <p:txBody>
          <a:bodyPr>
            <a:normAutofit fontScale="90000"/>
          </a:bodyPr>
          <a:lstStyle/>
          <a:p>
            <a:pPr>
              <a:defRPr/>
            </a:pPr>
            <a:r>
              <a:rPr lang="sr-Latn-RS" sz="2000" dirty="0">
                <a:latin typeface="Arial" panose="020B0604020202020204" pitchFamily="34" charset="0"/>
                <a:cs typeface="Arial" panose="020B0604020202020204" pitchFamily="34" charset="0"/>
              </a:rPr>
              <a:t>1) Savić B, Mitrović S, Jovanović T. Medicinska mikrobiologija. Medicinski fakultet Univerziteta u Beogradu. Beograd, 2019. ISBN 978-86-7117-577-7.</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2) </a:t>
            </a:r>
            <a:r>
              <a:rPr lang="sr-Latn-RS" sz="2000" dirty="0" err="1">
                <a:latin typeface="Arial" panose="020B0604020202020204" pitchFamily="34" charset="0"/>
                <a:cs typeface="Arial" panose="020B0604020202020204" pitchFamily="34" charset="0"/>
              </a:rPr>
              <a:t>Kosalec</a:t>
            </a:r>
            <a:r>
              <a:rPr lang="sr-Latn-RS" sz="2000" dirty="0">
                <a:latin typeface="Arial" panose="020B0604020202020204" pitchFamily="34" charset="0"/>
                <a:cs typeface="Arial" panose="020B0604020202020204" pitchFamily="34" charset="0"/>
              </a:rPr>
              <a:t> I, </a:t>
            </a:r>
            <a:r>
              <a:rPr lang="sr-Latn-RS" sz="2000" dirty="0" err="1">
                <a:latin typeface="Arial" panose="020B0604020202020204" pitchFamily="34" charset="0"/>
                <a:cs typeface="Arial" panose="020B0604020202020204" pitchFamily="34" charset="0"/>
              </a:rPr>
              <a:t>Žuntar</a:t>
            </a:r>
            <a:r>
              <a:rPr lang="sr-Latn-RS" sz="2000" dirty="0">
                <a:latin typeface="Arial" panose="020B0604020202020204" pitchFamily="34" charset="0"/>
                <a:cs typeface="Arial" panose="020B0604020202020204" pitchFamily="34" charset="0"/>
              </a:rPr>
              <a:t> I, </a:t>
            </a:r>
            <a:r>
              <a:rPr lang="sr-Latn-RS" sz="2000" dirty="0" err="1">
                <a:latin typeface="Arial" panose="020B0604020202020204" pitchFamily="34" charset="0"/>
                <a:cs typeface="Arial" panose="020B0604020202020204" pitchFamily="34" charset="0"/>
              </a:rPr>
              <a:t>Jadrijević</a:t>
            </a:r>
            <a:r>
              <a:rPr lang="sr-Latn-RS" sz="2000" dirty="0">
                <a:latin typeface="Arial" panose="020B0604020202020204" pitchFamily="34" charset="0"/>
                <a:cs typeface="Arial" panose="020B0604020202020204" pitchFamily="34" charset="0"/>
              </a:rPr>
              <a:t>-Mladar </a:t>
            </a:r>
            <a:r>
              <a:rPr lang="sr-Latn-RS" sz="2000" dirty="0" err="1">
                <a:latin typeface="Arial" panose="020B0604020202020204" pitchFamily="34" charset="0"/>
                <a:cs typeface="Arial" panose="020B0604020202020204" pitchFamily="34" charset="0"/>
              </a:rPr>
              <a:t>Takač</a:t>
            </a:r>
            <a:r>
              <a:rPr lang="sr-Latn-RS" sz="2000" dirty="0">
                <a:latin typeface="Arial" panose="020B0604020202020204" pitchFamily="34" charset="0"/>
                <a:cs typeface="Arial" panose="020B0604020202020204" pitchFamily="34" charset="0"/>
              </a:rPr>
              <a:t> M. </a:t>
            </a:r>
            <a:r>
              <a:rPr lang="sr-Latn-RS" sz="2000" dirty="0" err="1">
                <a:latin typeface="Arial" panose="020B0604020202020204" pitchFamily="34" charset="0"/>
                <a:cs typeface="Arial" panose="020B0604020202020204" pitchFamily="34" charset="0"/>
              </a:rPr>
              <a:t>Antimikrobna</a:t>
            </a:r>
            <a:r>
              <a:rPr lang="sr-Latn-RS" sz="2000" dirty="0">
                <a:latin typeface="Arial" panose="020B0604020202020204" pitchFamily="34" charset="0"/>
                <a:cs typeface="Arial" panose="020B0604020202020204" pitchFamily="34" charset="0"/>
              </a:rPr>
              <a:t> rezistencija – izazovi i </a:t>
            </a:r>
            <a:r>
              <a:rPr lang="sr-Latn-RS" sz="2000" dirty="0" err="1">
                <a:latin typeface="Arial" panose="020B0604020202020204" pitchFamily="34" charset="0"/>
                <a:cs typeface="Arial" panose="020B0604020202020204" pitchFamily="34" charset="0"/>
              </a:rPr>
              <a:t>rješenja</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Bones</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Samobor</a:t>
            </a:r>
            <a:r>
              <a:rPr lang="sr-Latn-RS" sz="2000" dirty="0">
                <a:latin typeface="Arial" panose="020B0604020202020204" pitchFamily="34" charset="0"/>
                <a:cs typeface="Arial" panose="020B0604020202020204" pitchFamily="34" charset="0"/>
              </a:rPr>
              <a:t>, 2021. ISBN 978-953-49537-0-9.</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3) </a:t>
            </a:r>
            <a:r>
              <a:rPr lang="sr-Latn-RS" sz="2000" dirty="0" err="1">
                <a:latin typeface="Arial" panose="020B0604020202020204" pitchFamily="34" charset="0"/>
                <a:cs typeface="Arial" panose="020B0604020202020204" pitchFamily="34" charset="0"/>
              </a:rPr>
              <a:t>Prestinaci</a:t>
            </a:r>
            <a:r>
              <a:rPr lang="sr-Latn-RS" sz="2000" dirty="0">
                <a:latin typeface="Arial" panose="020B0604020202020204" pitchFamily="34" charset="0"/>
                <a:cs typeface="Arial" panose="020B0604020202020204" pitchFamily="34" charset="0"/>
              </a:rPr>
              <a:t> F, </a:t>
            </a:r>
            <a:r>
              <a:rPr lang="sr-Latn-RS" sz="2000" dirty="0" err="1">
                <a:latin typeface="Arial" panose="020B0604020202020204" pitchFamily="34" charset="0"/>
                <a:cs typeface="Arial" panose="020B0604020202020204" pitchFamily="34" charset="0"/>
              </a:rPr>
              <a:t>Pezzotti</a:t>
            </a:r>
            <a:r>
              <a:rPr lang="sr-Latn-RS" sz="2000" dirty="0">
                <a:latin typeface="Arial" panose="020B0604020202020204" pitchFamily="34" charset="0"/>
                <a:cs typeface="Arial" panose="020B0604020202020204" pitchFamily="34" charset="0"/>
              </a:rPr>
              <a:t> P, </a:t>
            </a:r>
            <a:r>
              <a:rPr lang="sr-Latn-RS" sz="2000" dirty="0" err="1">
                <a:latin typeface="Arial" panose="020B0604020202020204" pitchFamily="34" charset="0"/>
                <a:cs typeface="Arial" panose="020B0604020202020204" pitchFamily="34" charset="0"/>
              </a:rPr>
              <a:t>Pantosti</a:t>
            </a:r>
            <a:r>
              <a:rPr lang="sr-Latn-RS" sz="2000" dirty="0">
                <a:latin typeface="Arial" panose="020B0604020202020204" pitchFamily="34" charset="0"/>
                <a:cs typeface="Arial" panose="020B0604020202020204" pitchFamily="34" charset="0"/>
              </a:rPr>
              <a:t> A. </a:t>
            </a:r>
            <a:r>
              <a:rPr lang="sr-Latn-RS" sz="2000" dirty="0" err="1">
                <a:latin typeface="Arial" panose="020B0604020202020204" pitchFamily="34" charset="0"/>
                <a:cs typeface="Arial" panose="020B0604020202020204" pitchFamily="34" charset="0"/>
              </a:rPr>
              <a:t>Antimicrobial</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resistance</a:t>
            </a:r>
            <a:r>
              <a:rPr lang="sr-Latn-RS" sz="2000" dirty="0">
                <a:latin typeface="Arial" panose="020B0604020202020204" pitchFamily="34" charset="0"/>
                <a:cs typeface="Arial" panose="020B0604020202020204" pitchFamily="34" charset="0"/>
              </a:rPr>
              <a:t>: a global </a:t>
            </a:r>
            <a:r>
              <a:rPr lang="sr-Latn-RS" sz="2000" dirty="0" err="1">
                <a:latin typeface="Arial" panose="020B0604020202020204" pitchFamily="34" charset="0"/>
                <a:cs typeface="Arial" panose="020B0604020202020204" pitchFamily="34" charset="0"/>
              </a:rPr>
              <a:t>multifaceted</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phenomenon</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Pathog</a:t>
            </a:r>
            <a:r>
              <a:rPr lang="sr-Latn-RS" sz="2000" dirty="0">
                <a:latin typeface="Arial" panose="020B0604020202020204" pitchFamily="34" charset="0"/>
                <a:cs typeface="Arial" panose="020B0604020202020204" pitchFamily="34" charset="0"/>
              </a:rPr>
              <a:t> Glob </a:t>
            </a:r>
            <a:r>
              <a:rPr lang="sr-Latn-RS" sz="2000" dirty="0" err="1">
                <a:latin typeface="Arial" panose="020B0604020202020204" pitchFamily="34" charset="0"/>
                <a:cs typeface="Arial" panose="020B0604020202020204" pitchFamily="34" charset="0"/>
              </a:rPr>
              <a:t>Health</a:t>
            </a:r>
            <a:r>
              <a:rPr lang="sr-Latn-RS" sz="2000" dirty="0">
                <a:latin typeface="Arial" panose="020B0604020202020204" pitchFamily="34" charset="0"/>
                <a:cs typeface="Arial" panose="020B0604020202020204" pitchFamily="34" charset="0"/>
              </a:rPr>
              <a:t>. 2015;109(7):309-18.</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4) </a:t>
            </a:r>
            <a:r>
              <a:rPr lang="sr-Latn-RS" sz="2000" dirty="0" err="1">
                <a:latin typeface="Arial" panose="020B0604020202020204" pitchFamily="34" charset="0"/>
                <a:cs typeface="Arial" panose="020B0604020202020204" pitchFamily="34" charset="0"/>
              </a:rPr>
              <a:t>Christaki</a:t>
            </a:r>
            <a:r>
              <a:rPr lang="sr-Latn-RS" sz="2000" dirty="0">
                <a:latin typeface="Arial" panose="020B0604020202020204" pitchFamily="34" charset="0"/>
                <a:cs typeface="Arial" panose="020B0604020202020204" pitchFamily="34" charset="0"/>
              </a:rPr>
              <a:t> E, </a:t>
            </a:r>
            <a:r>
              <a:rPr lang="sr-Latn-RS" sz="2000" dirty="0" err="1">
                <a:latin typeface="Arial" panose="020B0604020202020204" pitchFamily="34" charset="0"/>
                <a:cs typeface="Arial" panose="020B0604020202020204" pitchFamily="34" charset="0"/>
              </a:rPr>
              <a:t>Marcou</a:t>
            </a:r>
            <a:r>
              <a:rPr lang="sr-Latn-RS" sz="2000" dirty="0">
                <a:latin typeface="Arial" panose="020B0604020202020204" pitchFamily="34" charset="0"/>
                <a:cs typeface="Arial" panose="020B0604020202020204" pitchFamily="34" charset="0"/>
              </a:rPr>
              <a:t> M, </a:t>
            </a:r>
            <a:r>
              <a:rPr lang="sr-Latn-RS" sz="2000" dirty="0" err="1">
                <a:latin typeface="Arial" panose="020B0604020202020204" pitchFamily="34" charset="0"/>
                <a:cs typeface="Arial" panose="020B0604020202020204" pitchFamily="34" charset="0"/>
              </a:rPr>
              <a:t>Tofarides</a:t>
            </a:r>
            <a:r>
              <a:rPr lang="sr-Latn-RS" sz="2000" dirty="0">
                <a:latin typeface="Arial" panose="020B0604020202020204" pitchFamily="34" charset="0"/>
                <a:cs typeface="Arial" panose="020B0604020202020204" pitchFamily="34" charset="0"/>
              </a:rPr>
              <a:t> A. </a:t>
            </a:r>
            <a:r>
              <a:rPr lang="sr-Latn-RS" sz="2000" dirty="0" err="1">
                <a:latin typeface="Arial" panose="020B0604020202020204" pitchFamily="34" charset="0"/>
                <a:cs typeface="Arial" panose="020B0604020202020204" pitchFamily="34" charset="0"/>
              </a:rPr>
              <a:t>Antimicrobial</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Resistance</a:t>
            </a:r>
            <a:r>
              <a:rPr lang="sr-Latn-RS" sz="2000" dirty="0">
                <a:latin typeface="Arial" panose="020B0604020202020204" pitchFamily="34" charset="0"/>
                <a:cs typeface="Arial" panose="020B0604020202020204" pitchFamily="34" charset="0"/>
              </a:rPr>
              <a:t> in </a:t>
            </a:r>
            <a:r>
              <a:rPr lang="sr-Latn-RS" sz="2000" dirty="0" err="1">
                <a:latin typeface="Arial" panose="020B0604020202020204" pitchFamily="34" charset="0"/>
                <a:cs typeface="Arial" panose="020B0604020202020204" pitchFamily="34" charset="0"/>
              </a:rPr>
              <a:t>Bacteria</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Mechanisms</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Evolution</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and</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Persistence</a:t>
            </a:r>
            <a:r>
              <a:rPr lang="sr-Latn-RS" sz="2000" dirty="0">
                <a:latin typeface="Arial" panose="020B0604020202020204" pitchFamily="34" charset="0"/>
                <a:cs typeface="Arial" panose="020B0604020202020204" pitchFamily="34" charset="0"/>
              </a:rPr>
              <a:t> J Mol </a:t>
            </a:r>
            <a:r>
              <a:rPr lang="sr-Latn-RS" sz="2000" dirty="0" err="1">
                <a:latin typeface="Arial" panose="020B0604020202020204" pitchFamily="34" charset="0"/>
                <a:cs typeface="Arial" panose="020B0604020202020204" pitchFamily="34" charset="0"/>
              </a:rPr>
              <a:t>Evol</a:t>
            </a:r>
            <a:r>
              <a:rPr lang="sr-Latn-RS" sz="2000" dirty="0">
                <a:latin typeface="Arial" panose="020B0604020202020204" pitchFamily="34" charset="0"/>
                <a:cs typeface="Arial" panose="020B0604020202020204" pitchFamily="34" charset="0"/>
              </a:rPr>
              <a:t>. 2020;88(1):26-40. </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5) </a:t>
            </a:r>
            <a:r>
              <a:rPr lang="sr-Latn-RS" sz="2000" dirty="0" err="1">
                <a:latin typeface="Arial" panose="020B0604020202020204" pitchFamily="34" charset="0"/>
                <a:cs typeface="Arial" panose="020B0604020202020204" pitchFamily="34" charset="0"/>
              </a:rPr>
              <a:t>Morrison</a:t>
            </a:r>
            <a:r>
              <a:rPr lang="sr-Latn-RS" sz="2000" dirty="0">
                <a:latin typeface="Arial" panose="020B0604020202020204" pitchFamily="34" charset="0"/>
                <a:cs typeface="Arial" panose="020B0604020202020204" pitchFamily="34" charset="0"/>
              </a:rPr>
              <a:t> L, </a:t>
            </a:r>
            <a:r>
              <a:rPr lang="sr-Latn-RS" sz="2000" dirty="0" err="1">
                <a:latin typeface="Arial" panose="020B0604020202020204" pitchFamily="34" charset="0"/>
                <a:cs typeface="Arial" panose="020B0604020202020204" pitchFamily="34" charset="0"/>
              </a:rPr>
              <a:t>Zembower</a:t>
            </a:r>
            <a:r>
              <a:rPr lang="sr-Latn-RS" sz="2000" dirty="0">
                <a:latin typeface="Arial" panose="020B0604020202020204" pitchFamily="34" charset="0"/>
                <a:cs typeface="Arial" panose="020B0604020202020204" pitchFamily="34" charset="0"/>
              </a:rPr>
              <a:t> TR. </a:t>
            </a:r>
            <a:r>
              <a:rPr lang="sr-Latn-RS" sz="2000" dirty="0" err="1">
                <a:latin typeface="Arial" panose="020B0604020202020204" pitchFamily="34" charset="0"/>
                <a:cs typeface="Arial" panose="020B0604020202020204" pitchFamily="34" charset="0"/>
              </a:rPr>
              <a:t>Antimicrobial</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Resistance</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Gastrointest</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Endosc</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Clin</a:t>
            </a:r>
            <a:r>
              <a:rPr lang="sr-Latn-RS" sz="2000" dirty="0">
                <a:latin typeface="Arial" panose="020B0604020202020204" pitchFamily="34" charset="0"/>
                <a:cs typeface="Arial" panose="020B0604020202020204" pitchFamily="34" charset="0"/>
              </a:rPr>
              <a:t> N Am. 2020;30(4):619-635.</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6) Al-</a:t>
            </a:r>
            <a:r>
              <a:rPr lang="sr-Latn-RS" sz="2000" dirty="0" err="1">
                <a:latin typeface="Arial" panose="020B0604020202020204" pitchFamily="34" charset="0"/>
                <a:cs typeface="Arial" panose="020B0604020202020204" pitchFamily="34" charset="0"/>
              </a:rPr>
              <a:t>Tawfiq</a:t>
            </a:r>
            <a:r>
              <a:rPr lang="sr-Latn-RS" sz="2000" dirty="0">
                <a:latin typeface="Arial" panose="020B0604020202020204" pitchFamily="34" charset="0"/>
                <a:cs typeface="Arial" panose="020B0604020202020204" pitchFamily="34" charset="0"/>
              </a:rPr>
              <a:t> JA, </a:t>
            </a:r>
            <a:r>
              <a:rPr lang="sr-Latn-RS" sz="2000" dirty="0" err="1">
                <a:latin typeface="Arial" panose="020B0604020202020204" pitchFamily="34" charset="0"/>
                <a:cs typeface="Arial" panose="020B0604020202020204" pitchFamily="34" charset="0"/>
              </a:rPr>
              <a:t>Ebrahim</a:t>
            </a:r>
            <a:r>
              <a:rPr lang="sr-Latn-RS" sz="2000" dirty="0">
                <a:latin typeface="Arial" panose="020B0604020202020204" pitchFamily="34" charset="0"/>
                <a:cs typeface="Arial" panose="020B0604020202020204" pitchFamily="34" charset="0"/>
              </a:rPr>
              <a:t> SH, </a:t>
            </a:r>
            <a:r>
              <a:rPr lang="sr-Latn-RS" sz="2000" dirty="0" err="1">
                <a:latin typeface="Arial" panose="020B0604020202020204" pitchFamily="34" charset="0"/>
                <a:cs typeface="Arial" panose="020B0604020202020204" pitchFamily="34" charset="0"/>
              </a:rPr>
              <a:t>Memish</a:t>
            </a:r>
            <a:r>
              <a:rPr lang="sr-Latn-RS" sz="2000" dirty="0">
                <a:latin typeface="Arial" panose="020B0604020202020204" pitchFamily="34" charset="0"/>
                <a:cs typeface="Arial" panose="020B0604020202020204" pitchFamily="34" charset="0"/>
              </a:rPr>
              <a:t> ZA. </a:t>
            </a:r>
            <a:r>
              <a:rPr lang="sr-Latn-RS" sz="2000" dirty="0" err="1">
                <a:latin typeface="Arial" panose="020B0604020202020204" pitchFamily="34" charset="0"/>
                <a:cs typeface="Arial" panose="020B0604020202020204" pitchFamily="34" charset="0"/>
              </a:rPr>
              <a:t>Preventing</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Antimicrobial</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Resistance</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Together</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Reflections</a:t>
            </a:r>
            <a:r>
              <a:rPr lang="sr-Latn-RS" sz="2000" dirty="0">
                <a:latin typeface="Arial" panose="020B0604020202020204" pitchFamily="34" charset="0"/>
                <a:cs typeface="Arial" panose="020B0604020202020204" pitchFamily="34" charset="0"/>
              </a:rPr>
              <a:t> on AMR </a:t>
            </a:r>
            <a:r>
              <a:rPr lang="sr-Latn-RS" sz="2000" dirty="0" err="1">
                <a:latin typeface="Arial" panose="020B0604020202020204" pitchFamily="34" charset="0"/>
                <a:cs typeface="Arial" panose="020B0604020202020204" pitchFamily="34" charset="0"/>
              </a:rPr>
              <a:t>Week</a:t>
            </a:r>
            <a:r>
              <a:rPr lang="sr-Latn-RS" sz="2000" dirty="0">
                <a:latin typeface="Arial" panose="020B0604020202020204" pitchFamily="34" charset="0"/>
                <a:cs typeface="Arial" panose="020B0604020202020204" pitchFamily="34" charset="0"/>
              </a:rPr>
              <a:t> 2023. J </a:t>
            </a:r>
            <a:r>
              <a:rPr lang="sr-Latn-RS" sz="2000" dirty="0" err="1">
                <a:latin typeface="Arial" panose="020B0604020202020204" pitchFamily="34" charset="0"/>
                <a:cs typeface="Arial" panose="020B0604020202020204" pitchFamily="34" charset="0"/>
              </a:rPr>
              <a:t>Epidemiol</a:t>
            </a:r>
            <a:r>
              <a:rPr lang="sr-Latn-RS" sz="2000" dirty="0">
                <a:latin typeface="Arial" panose="020B0604020202020204" pitchFamily="34" charset="0"/>
                <a:cs typeface="Arial" panose="020B0604020202020204" pitchFamily="34" charset="0"/>
              </a:rPr>
              <a:t> Glob </a:t>
            </a:r>
            <a:r>
              <a:rPr lang="sr-Latn-RS" sz="2000" dirty="0" err="1">
                <a:latin typeface="Arial" panose="020B0604020202020204" pitchFamily="34" charset="0"/>
                <a:cs typeface="Arial" panose="020B0604020202020204" pitchFamily="34" charset="0"/>
              </a:rPr>
              <a:t>Health</a:t>
            </a:r>
            <a:r>
              <a:rPr lang="sr-Latn-RS" sz="2000" dirty="0">
                <a:latin typeface="Arial" panose="020B0604020202020204" pitchFamily="34" charset="0"/>
                <a:cs typeface="Arial" panose="020B0604020202020204" pitchFamily="34" charset="0"/>
              </a:rPr>
              <a:t>. 2024;14(2):249-251.</a:t>
            </a:r>
            <a:br>
              <a:rPr lang="sr-Latn-RS" sz="2000" dirty="0">
                <a:latin typeface="Arial" panose="020B0604020202020204" pitchFamily="34" charset="0"/>
                <a:cs typeface="Arial" panose="020B0604020202020204" pitchFamily="34" charset="0"/>
              </a:rPr>
            </a:b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7</a:t>
            </a:r>
            <a:r>
              <a:rPr lang="sr-Cyrl-R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https://www.who.int/campaigns/world-amr-awareness-week/2024</a:t>
            </a:r>
            <a:br>
              <a:rPr lang="sr-Latn-RS" sz="2000" dirty="0">
                <a:latin typeface="Arial" panose="020B0604020202020204" pitchFamily="34" charset="0"/>
                <a:cs typeface="Arial" panose="020B0604020202020204" pitchFamily="34" charset="0"/>
              </a:rPr>
            </a:br>
            <a:br>
              <a:rPr lang="en-US" sz="1900" b="1" dirty="0"/>
            </a:br>
            <a:r>
              <a:rPr lang="sr-Latn-RS" sz="2000" b="1" dirty="0">
                <a:solidFill>
                  <a:srgbClr val="0070C0"/>
                </a:solidFill>
              </a:rPr>
              <a:t>                                                                    </a:t>
            </a:r>
            <a:br>
              <a:rPr lang="en-US" sz="2000" b="1" dirty="0">
                <a:solidFill>
                  <a:srgbClr val="0070C0"/>
                </a:solidFill>
              </a:rPr>
            </a:br>
            <a:endParaRPr lang="en-US" sz="500" b="1" dirty="0">
              <a:solidFill>
                <a:srgbClr val="0070C0"/>
              </a:solidFill>
            </a:endParaRPr>
          </a:p>
        </p:txBody>
      </p:sp>
      <p:sp>
        <p:nvSpPr>
          <p:cNvPr id="30723" name="Text Placeholder 2"/>
          <p:cNvSpPr>
            <a:spLocks noGrp="1"/>
          </p:cNvSpPr>
          <p:nvPr>
            <p:ph type="body" idx="1"/>
          </p:nvPr>
        </p:nvSpPr>
        <p:spPr>
          <a:xfrm>
            <a:off x="335360" y="188639"/>
            <a:ext cx="2808312" cy="504057"/>
          </a:xfrm>
        </p:spPr>
        <p:txBody>
          <a:bodyPr>
            <a:noAutofit/>
          </a:bodyPr>
          <a:lstStyle/>
          <a:p>
            <a:pPr algn="ctr"/>
            <a:r>
              <a:rPr lang="sr-Latn-RS" altLang="en-US" sz="4000" b="1" dirty="0">
                <a:solidFill>
                  <a:srgbClr val="FF0000"/>
                </a:solidFill>
                <a:latin typeface="Arial" panose="020B0604020202020204" pitchFamily="34" charset="0"/>
              </a:rPr>
              <a:t>Literatura:</a:t>
            </a:r>
            <a:endParaRPr lang="en-US" altLang="en-US" sz="4000" b="1" dirty="0">
              <a:solidFill>
                <a:srgbClr val="FF0000"/>
              </a:solidFill>
              <a:latin typeface="Arial" panose="020B0604020202020204" pitchFamily="34" charset="0"/>
            </a:endParaRPr>
          </a:p>
        </p:txBody>
      </p:sp>
      <p:sp>
        <p:nvSpPr>
          <p:cNvPr id="4" name="WordArt 9"/>
          <p:cNvSpPr>
            <a:spLocks noChangeArrowheads="1" noChangeShapeType="1" noTextEdit="1"/>
          </p:cNvSpPr>
          <p:nvPr/>
        </p:nvSpPr>
        <p:spPr bwMode="auto">
          <a:xfrm>
            <a:off x="4862424" y="5417575"/>
            <a:ext cx="4360234" cy="749914"/>
          </a:xfrm>
          <a:prstGeom prst="rect">
            <a:avLst/>
          </a:prstGeom>
        </p:spPr>
        <p:txBody>
          <a:bodyPr wrap="none" fromWordArt="1">
            <a:prstTxWarp prst="textPlain">
              <a:avLst>
                <a:gd name="adj" fmla="val 50000"/>
              </a:avLst>
            </a:prstTxWarp>
          </a:bodyPr>
          <a:lstStyle/>
          <a:p>
            <a:pPr algn="ct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 y="5709430"/>
            <a:ext cx="2049517" cy="1148569"/>
          </a:xfrm>
          <a:prstGeom prst="rect">
            <a:avLst/>
          </a:prstGeom>
        </p:spPr>
      </p:pic>
      <p:pic>
        <p:nvPicPr>
          <p:cNvPr id="10" name="Picture 10">
            <a:extLst>
              <a:ext uri="{FF2B5EF4-FFF2-40B4-BE49-F238E27FC236}">
                <a16:creationId xmlns:a16="http://schemas.microsoft.com/office/drawing/2014/main" id="{91C689D3-71C6-473D-AE3D-4A5ED8BF5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201" y="5949280"/>
            <a:ext cx="1616359" cy="74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a:extLst>
              <a:ext uri="{FF2B5EF4-FFF2-40B4-BE49-F238E27FC236}">
                <a16:creationId xmlns:a16="http://schemas.microsoft.com/office/drawing/2014/main" id="{3445EA70-EC69-6208-82B8-1F4C8F2CA22E}"/>
              </a:ext>
            </a:extLst>
          </p:cNvPr>
          <p:cNvSpPr txBox="1">
            <a:spLocks noChangeArrowheads="1"/>
          </p:cNvSpPr>
          <p:nvPr/>
        </p:nvSpPr>
        <p:spPr bwMode="auto">
          <a:xfrm>
            <a:off x="2077140" y="6122340"/>
            <a:ext cx="8105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spcBef>
                <a:spcPct val="0"/>
              </a:spcBef>
              <a:buNone/>
            </a:pPr>
            <a:r>
              <a:rPr lang="en-US" altLang="en-US" sz="1200" b="1"/>
              <a:t>Programski zadatak Posebnog programa u oblasti javnog zdravlja za APV u</a:t>
            </a:r>
            <a:r>
              <a:rPr lang="sr-Cyrl-RS" altLang="en-US" sz="1200" b="1"/>
              <a:t> 202</a:t>
            </a:r>
            <a:r>
              <a:rPr lang="sr-Latn-RS" altLang="en-US" sz="1200" b="1"/>
              <a:t>2</a:t>
            </a:r>
            <a:r>
              <a:rPr lang="sr-Cyrl-RS" altLang="en-US" sz="1200" b="1"/>
              <a:t>. </a:t>
            </a:r>
            <a:r>
              <a:rPr lang="en-US" altLang="en-US" sz="1200" b="1"/>
              <a:t>godini</a:t>
            </a:r>
            <a:r>
              <a:rPr lang="sr-Cyrl-RS" altLang="en-US" sz="1200" b="1"/>
              <a:t>:</a:t>
            </a:r>
          </a:p>
          <a:p>
            <a:pPr>
              <a:lnSpc>
                <a:spcPct val="100000"/>
              </a:lnSpc>
              <a:spcBef>
                <a:spcPct val="0"/>
              </a:spcBef>
              <a:buNone/>
            </a:pPr>
            <a:r>
              <a:rPr lang="en-US" altLang="en-US" sz="1200" b="1"/>
              <a:t>Unapređenje zdravstvene pismenosti populacije – „Znanjem do zdravih izbora“ </a:t>
            </a:r>
            <a:endParaRPr lang="en-US" altLang="en-US" sz="1200" b="1" dirty="0"/>
          </a:p>
        </p:txBody>
      </p:sp>
      <p:pic>
        <p:nvPicPr>
          <p:cNvPr id="9" name="Picture 8">
            <a:extLst>
              <a:ext uri="{FF2B5EF4-FFF2-40B4-BE49-F238E27FC236}">
                <a16:creationId xmlns:a16="http://schemas.microsoft.com/office/drawing/2014/main" id="{13A537E3-0723-4430-BBFE-317ADE303324}"/>
              </a:ext>
            </a:extLst>
          </p:cNvPr>
          <p:cNvPicPr>
            <a:picLocks noChangeAspect="1"/>
          </p:cNvPicPr>
          <p:nvPr/>
        </p:nvPicPr>
        <p:blipFill>
          <a:blip r:embed="rId5"/>
          <a:stretch>
            <a:fillRect/>
          </a:stretch>
        </p:blipFill>
        <p:spPr>
          <a:xfrm>
            <a:off x="4367808" y="5499342"/>
            <a:ext cx="3122719" cy="708714"/>
          </a:xfrm>
          <a:prstGeom prst="rect">
            <a:avLst/>
          </a:prstGeom>
        </p:spPr>
      </p:pic>
    </p:spTree>
    <p:extLst>
      <p:ext uri="{BB962C8B-B14F-4D97-AF65-F5344CB8AC3E}">
        <p14:creationId xmlns:p14="http://schemas.microsoft.com/office/powerpoint/2010/main" val="40418248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F7DE0-2791-48C7-9321-B6E0CCE042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D6CB9B-11C5-9EE4-3A4E-BC571757AB5F}"/>
              </a:ext>
            </a:extLst>
          </p:cNvPr>
          <p:cNvSpPr txBox="1"/>
          <p:nvPr/>
        </p:nvSpPr>
        <p:spPr>
          <a:xfrm>
            <a:off x="803412" y="548680"/>
            <a:ext cx="10585176" cy="1077218"/>
          </a:xfrm>
          <a:prstGeom prst="rect">
            <a:avLst/>
          </a:prstGeom>
          <a:noFill/>
        </p:spPr>
        <p:txBody>
          <a:bodyPr wrap="square">
            <a:spAutoFit/>
          </a:bodyPr>
          <a:lstStyle/>
          <a:p>
            <a:r>
              <a:rPr lang="pl-PL" sz="3200" b="1">
                <a:solidFill>
                  <a:srgbClr val="FF0000"/>
                </a:solidFill>
                <a:latin typeface="Arial" panose="020B0604020202020204" pitchFamily="34" charset="0"/>
                <a:cs typeface="Arial" panose="020B0604020202020204" pitchFamily="34" charset="0"/>
              </a:rPr>
              <a:t>REZISTENCIJA BAKTERIJA NA ANTIMIKROBNE LEKOVE</a:t>
            </a:r>
            <a:endParaRPr lang="sr-Latn-RS" sz="32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B355D19-CB65-C271-FB75-5912DDF8359F}"/>
              </a:ext>
            </a:extLst>
          </p:cNvPr>
          <p:cNvSpPr txBox="1"/>
          <p:nvPr/>
        </p:nvSpPr>
        <p:spPr>
          <a:xfrm>
            <a:off x="749744" y="2276872"/>
            <a:ext cx="10909212" cy="3785652"/>
          </a:xfrm>
          <a:prstGeom prst="rect">
            <a:avLst/>
          </a:prstGeom>
          <a:noFill/>
        </p:spPr>
        <p:txBody>
          <a:bodyPr wrap="square">
            <a:spAutoFit/>
          </a:bodyPr>
          <a:lstStyle/>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Šta je rezistencija bakterija na antibiotike?</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Bakterije su rezistentne na antibiotike kada ti lekovi izgube sposobnost da ubiju ili spreče rast i razmnožavanje bakterija. Neke bakterije su prirodno rezistentne na određene antibiotike (urođena rezistencija). Problem koji više zabrinjava je pojava da neke bakterije koje su normalno osetljive na antibiotike postanu rezistentne kao rezultat genetskih promena (stečena rezistencija). Rezistentne bakterije preživljavaju u prisustvu antibiotika i nastavljaju da se razmnožavaju izazivajući dugotrajniju bolest ili čak i smrtni ishod. Infekcije izazvane rezistentnim bakterijama mogu zahtevati duže lečenje, više nege,  alternativne i skuplje antibiotike, koji mogu imati ozbiljnije neželjene efekte.</a:t>
            </a:r>
          </a:p>
        </p:txBody>
      </p:sp>
    </p:spTree>
    <p:extLst>
      <p:ext uri="{BB962C8B-B14F-4D97-AF65-F5344CB8AC3E}">
        <p14:creationId xmlns:p14="http://schemas.microsoft.com/office/powerpoint/2010/main" val="1768211286"/>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6C2-6E6C-F002-4AB3-B2AB157906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29A3FC-421C-EAFD-10F4-16CD6AEF1E9B}"/>
              </a:ext>
            </a:extLst>
          </p:cNvPr>
          <p:cNvSpPr txBox="1"/>
          <p:nvPr/>
        </p:nvSpPr>
        <p:spPr>
          <a:xfrm>
            <a:off x="335360" y="116632"/>
            <a:ext cx="11377264" cy="584775"/>
          </a:xfrm>
          <a:prstGeom prst="rect">
            <a:avLst/>
          </a:prstGeom>
          <a:noFill/>
        </p:spPr>
        <p:txBody>
          <a:bodyPr wrap="square">
            <a:spAutoFit/>
          </a:bodyPr>
          <a:lstStyle/>
          <a:p>
            <a:r>
              <a:rPr lang="pl-PL" sz="3200" b="1">
                <a:solidFill>
                  <a:srgbClr val="FF0000"/>
                </a:solidFill>
                <a:latin typeface="Arial" panose="020B0604020202020204" pitchFamily="34" charset="0"/>
                <a:cs typeface="Arial" panose="020B0604020202020204" pitchFamily="34" charset="0"/>
              </a:rPr>
              <a:t>UZROCI REZISTENCIJE NA ANTIMIKROBNE LEKOVE</a:t>
            </a:r>
            <a:endParaRPr lang="sr-Latn-R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9168A4-A1EE-A654-F5F5-5D8C45F1ACE9}"/>
              </a:ext>
            </a:extLst>
          </p:cNvPr>
          <p:cNvSpPr txBox="1"/>
          <p:nvPr/>
        </p:nvSpPr>
        <p:spPr>
          <a:xfrm>
            <a:off x="407368" y="836712"/>
            <a:ext cx="10801200" cy="2123658"/>
          </a:xfrm>
          <a:prstGeom prst="rect">
            <a:avLst/>
          </a:prstGeom>
          <a:noFill/>
        </p:spPr>
        <p:txBody>
          <a:bodyPr wrap="square">
            <a:spAutoFit/>
          </a:bodyPr>
          <a:lstStyle/>
          <a:p>
            <a:pPr algn="just"/>
            <a:r>
              <a:rPr lang="sr-Latn-RS" sz="2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Šta je najznačajniji uzrok rezistencije?</a:t>
            </a:r>
          </a:p>
          <a:p>
            <a:pPr algn="just"/>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Rezistencija bakterija na antibiotike je prirodna pojava koja nastaje zbog mutacija gena bakterija. Međutim, preterana i nepravilna primena antibiotika ubrzava pojavu i širenje rezistentnih bakterija. Kada su izložene antibioticima osetljive bakterije bivaju ubijene, a rezistentne nastavljaju da rastu i razmnožavaju se. Takve rezistentne bakterije se mogu širiti i izazvati infekciju drugih ljudi koji nisu uzimali antibiotike.</a:t>
            </a:r>
          </a:p>
        </p:txBody>
      </p:sp>
      <p:sp>
        <p:nvSpPr>
          <p:cNvPr id="7" name="TextBox 6">
            <a:extLst>
              <a:ext uri="{FF2B5EF4-FFF2-40B4-BE49-F238E27FC236}">
                <a16:creationId xmlns:a16="http://schemas.microsoft.com/office/drawing/2014/main" id="{0AB4B4E6-26E4-F34C-98E7-1E8A824BD076}"/>
              </a:ext>
            </a:extLst>
          </p:cNvPr>
          <p:cNvSpPr txBox="1"/>
          <p:nvPr/>
        </p:nvSpPr>
        <p:spPr>
          <a:xfrm>
            <a:off x="407368" y="3645024"/>
            <a:ext cx="11161240" cy="3447098"/>
          </a:xfrm>
          <a:prstGeom prst="rect">
            <a:avLst/>
          </a:prstGeom>
          <a:noFill/>
        </p:spPr>
        <p:txBody>
          <a:bodyPr wrap="square">
            <a:spAutoFit/>
          </a:bodyPr>
          <a:lstStyle/>
          <a:p>
            <a:pPr algn="just"/>
            <a:r>
              <a:rPr lang="sr-Latn-RS" sz="2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Šta je nepravilna upotreba antibiotika?</a:t>
            </a:r>
          </a:p>
          <a:p>
            <a:pPr algn="just"/>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Kada se antibiotici koriste iz pogrešnih razloga: većina prehlada i grip izazvani su virusima na koje antibiotici NE deluju. Antibiotici u takvim slučajevima neće popraviti stanje </a:t>
            </a:r>
            <a:r>
              <a:rPr lang="sr-Latn-R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oboleleog</a:t>
            </a:r>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neće sniziti temperaturu ni ukloniti druge simptome.</a:t>
            </a:r>
          </a:p>
          <a:p>
            <a:pPr algn="just"/>
            <a:r>
              <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Kada se antibiotici koriste na neodgovarajući način: kraće nego što je propisano, u nižim dozama, neodgovarajućim razmacima (na primer 2 puta umesto 3 puta na dan) u organizmu se neće nalaziti dovoljno antibiotika da ubije sve bakterije, neke od njih će preživeti i mogu postati rezistentne.</a:t>
            </a:r>
            <a:r>
              <a:rPr lang="sr-Cyrl-C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Шта је неправилна употреба антибиотика?</a:t>
            </a:r>
            <a:endParaRPr lang="sr-Latn-R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sr-Latn-RS"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sr-Cyrl-C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sr-Latn-R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6028200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30E2E7-1D7F-BBBD-C99A-81E202F35DBB}"/>
              </a:ext>
            </a:extLst>
          </p:cNvPr>
          <p:cNvSpPr txBox="1"/>
          <p:nvPr/>
        </p:nvSpPr>
        <p:spPr>
          <a:xfrm>
            <a:off x="335360" y="332656"/>
            <a:ext cx="8712968" cy="954107"/>
          </a:xfrm>
          <a:prstGeom prst="rect">
            <a:avLst/>
          </a:prstGeom>
          <a:noFill/>
        </p:spPr>
        <p:txBody>
          <a:bodyPr wrap="square">
            <a:spAutoFit/>
          </a:bodyPr>
          <a:lstStyle/>
          <a:p>
            <a:pPr algn="just"/>
            <a:r>
              <a:rPr lang="sr-Latn-RS"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Uvek poslušajte savet lekara kada i na koji način da koristite antibiotike.</a:t>
            </a:r>
            <a:r>
              <a:rPr lang="sr-Cyrl-CS"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sr-Latn-RS"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5610B0C7-B92F-1FC0-418D-05CF46A13E36}"/>
              </a:ext>
            </a:extLst>
          </p:cNvPr>
          <p:cNvSpPr txBox="1"/>
          <p:nvPr/>
        </p:nvSpPr>
        <p:spPr>
          <a:xfrm>
            <a:off x="407368" y="1988840"/>
            <a:ext cx="11377264" cy="3046988"/>
          </a:xfrm>
          <a:prstGeom prst="rect">
            <a:avLst/>
          </a:prstGeom>
          <a:noFill/>
        </p:spPr>
        <p:txBody>
          <a:bodyPr wrap="square">
            <a:spAutoFit/>
          </a:bodyPr>
          <a:lstStyle/>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Koje bolesti izazivaju rezistentne bakterije?</a:t>
            </a:r>
          </a:p>
          <a:p>
            <a:pPr algn="just"/>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bakterije (otporne na više antibiotika istovremeno) mogu izazvati mnoge infekcije - mokraćnih puteva, kože, rana, upale pluća, prolive, opšte infekcije sa prodorom bakterija u krvotok. Lokalizacija infekcije zavisi od vrste bakterija i stanja bolesnika.</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Pacijenti u bolnicama izloženi su riziku od nastanka infekcija koje nisu u vezi sa osnovnom bolešću zbog koje su primljeni u bolnicu, uključujući i sepsu i infekcije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hiruških</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rana izazvane rezistentnim bakterijama.</a:t>
            </a:r>
          </a:p>
        </p:txBody>
      </p:sp>
      <p:pic>
        <p:nvPicPr>
          <p:cNvPr id="10" name="Picture 9" descr="D:\Users\Deana\Desktop\Antibiotici-kada-i-kako.png">
            <a:extLst>
              <a:ext uri="{FF2B5EF4-FFF2-40B4-BE49-F238E27FC236}">
                <a16:creationId xmlns:a16="http://schemas.microsoft.com/office/drawing/2014/main" id="{0A7E308A-A915-D6D1-C947-AC601EBA07F8}"/>
              </a:ext>
            </a:extLst>
          </p:cNvPr>
          <p:cNvPicPr>
            <a:picLocks noChangeAspect="1" noChangeArrowheads="1"/>
          </p:cNvPicPr>
          <p:nvPr/>
        </p:nvPicPr>
        <p:blipFill>
          <a:blip r:embed="rId2"/>
          <a:srcRect/>
          <a:stretch>
            <a:fillRect/>
          </a:stretch>
        </p:blipFill>
        <p:spPr bwMode="auto">
          <a:xfrm>
            <a:off x="9120953" y="338363"/>
            <a:ext cx="2879703" cy="1672770"/>
          </a:xfrm>
          <a:prstGeom prst="rect">
            <a:avLst/>
          </a:prstGeom>
          <a:noFill/>
        </p:spPr>
      </p:pic>
    </p:spTree>
    <p:extLst>
      <p:ext uri="{BB962C8B-B14F-4D97-AF65-F5344CB8AC3E}">
        <p14:creationId xmlns:p14="http://schemas.microsoft.com/office/powerpoint/2010/main" val="793687502"/>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DA4F2-BF77-EB23-043F-BF6A19059F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94902A1-9EB5-5D1F-1503-D88849BDB0C8}"/>
              </a:ext>
            </a:extLst>
          </p:cNvPr>
          <p:cNvSpPr txBox="1"/>
          <p:nvPr/>
        </p:nvSpPr>
        <p:spPr>
          <a:xfrm>
            <a:off x="263352" y="332656"/>
            <a:ext cx="11521280" cy="584775"/>
          </a:xfrm>
          <a:prstGeom prst="rect">
            <a:avLst/>
          </a:prstGeom>
          <a:noFill/>
        </p:spPr>
        <p:txBody>
          <a:bodyPr wrap="square">
            <a:spAutoFit/>
          </a:bodyPr>
          <a:lstStyle/>
          <a:p>
            <a:pPr algn="just"/>
            <a:r>
              <a:rPr lang="sr-Latn-R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PROBLEM REZISTENCIJE NA ANTIBIOTIKE</a:t>
            </a:r>
          </a:p>
        </p:txBody>
      </p:sp>
      <p:sp>
        <p:nvSpPr>
          <p:cNvPr id="9" name="TextBox 8">
            <a:extLst>
              <a:ext uri="{FF2B5EF4-FFF2-40B4-BE49-F238E27FC236}">
                <a16:creationId xmlns:a16="http://schemas.microsoft.com/office/drawing/2014/main" id="{40D317E9-3329-8CE5-7B69-3D9171586832}"/>
              </a:ext>
            </a:extLst>
          </p:cNvPr>
          <p:cNvSpPr txBox="1"/>
          <p:nvPr/>
        </p:nvSpPr>
        <p:spPr>
          <a:xfrm>
            <a:off x="263352" y="980728"/>
            <a:ext cx="11521280" cy="5632311"/>
          </a:xfrm>
          <a:prstGeom prst="rect">
            <a:avLst/>
          </a:prstGeom>
          <a:noFill/>
        </p:spPr>
        <p:txBody>
          <a:bodyPr wrap="square">
            <a:spAutoFit/>
          </a:bodyPr>
          <a:lstStyle/>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Zašto rezistencija bakterija na antibiotike predstavlja problem?</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Lečenje infekcija izazvanih rezistentnim bakterijama predstavlja izazov: najčešće korišćeni antibiotici više nisu efikasni, pa lekari moraju da se odluče za druge, što može izazvati kašnjenje početka terapije, komplikacije pa i smrt. Takođe pacijent zahteva više nege, alternativne i skuplje antibiotike, koji mogu imati i teže neželjene efekte.</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Koliko je ozbiljan ovaj problem?</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Situacija se pogoršava sa pojavom novih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multirezistentnih</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sojeva bakterija (rezistentnih istovremeno na više grupa antibiotika).Takve bakterije mogu postati rezistentne na sve dostupne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antimikrobne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lekove. Bez delotvornih antibiotika mogli bismo da se vratimo u “pre-</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antibiotsku</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eru “, kada transplantacije organa, hemoterapija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karcinoma</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intenzivna nega i druge medicinske procedure ne bi više bile moguće.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Bakterijske</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infekcije bi se širile, ne bi se mogle lečiti i izazivale bi često smrt.</a:t>
            </a:r>
            <a:endParaRPr lang="sr-Latn-RS" sz="2400" dirty="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2830313299"/>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9E2E7-54AA-F9CD-6C1B-80E9A8125146}"/>
              </a:ext>
            </a:extLst>
          </p:cNvPr>
          <p:cNvSpPr txBox="1"/>
          <p:nvPr/>
        </p:nvSpPr>
        <p:spPr>
          <a:xfrm>
            <a:off x="479376" y="188640"/>
            <a:ext cx="11521280" cy="584775"/>
          </a:xfrm>
          <a:prstGeom prst="rect">
            <a:avLst/>
          </a:prstGeom>
          <a:noFill/>
        </p:spPr>
        <p:txBody>
          <a:bodyPr wrap="square">
            <a:spAutoFit/>
          </a:bodyPr>
          <a:lstStyle/>
          <a:p>
            <a:pPr algn="just"/>
            <a:r>
              <a:rPr lang="sr-Latn-R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PROBLEM REZISTENCIJE NA ANTIBIOTIKE</a:t>
            </a:r>
          </a:p>
        </p:txBody>
      </p:sp>
      <p:sp>
        <p:nvSpPr>
          <p:cNvPr id="8" name="TextBox 7">
            <a:extLst>
              <a:ext uri="{FF2B5EF4-FFF2-40B4-BE49-F238E27FC236}">
                <a16:creationId xmlns:a16="http://schemas.microsoft.com/office/drawing/2014/main" id="{85623B45-0702-F13C-3654-897560CF161F}"/>
              </a:ext>
            </a:extLst>
          </p:cNvPr>
          <p:cNvSpPr txBox="1"/>
          <p:nvPr/>
        </p:nvSpPr>
        <p:spPr>
          <a:xfrm>
            <a:off x="335360" y="980728"/>
            <a:ext cx="11715984" cy="4524315"/>
          </a:xfrm>
          <a:prstGeom prst="rect">
            <a:avLst/>
          </a:prstGeom>
          <a:noFill/>
        </p:spPr>
        <p:txBody>
          <a:bodyPr wrap="square">
            <a:spAutoFit/>
          </a:bodyPr>
          <a:lstStyle/>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 li je rezistencija problem u Evropi?</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Podaci pokazuju da u Evropi sve veći broj rezistentnih bakterija predstavlja rastući problem. Najniži procenti rezistentnih bakterija izoluju se u skandinavskim zemljama, znatno viši na jugu i istoku Evrope, gde je i potrošnja antibiotika veća, mada i drugi faktori imaju značaja, kao što su kvalitet bolničke nege, imunizacija i socijalni faktori.</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Rezistencija i životinje koje se proizvode za ishranu ljudi </a:t>
            </a:r>
          </a:p>
          <a:p>
            <a:pPr algn="just"/>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Antibiotici koji se koriste za lečenje i prevenciju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bakterijskih</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infekcija kod životinja pripadaju istim grupama kao i oni koji se koriste za lečenje ljudi, zato i životinje mogu nositi bakterije rezistentne na iste lekove. Određene rezistentne bakterije, kao što su salmonele i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kampilobakter</a:t>
            </a: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unose se u organizam čoveka putem hrane životinjskog porekla, ređe se stiču u direktnom kontaktu sa životinjama.</a:t>
            </a:r>
          </a:p>
        </p:txBody>
      </p:sp>
    </p:spTree>
    <p:extLst>
      <p:ext uri="{BB962C8B-B14F-4D97-AF65-F5344CB8AC3E}">
        <p14:creationId xmlns:p14="http://schemas.microsoft.com/office/powerpoint/2010/main" val="669100136"/>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A025-B686-455A-95DD-C9838E4EE522}"/>
              </a:ext>
            </a:extLst>
          </p:cNvPr>
          <p:cNvSpPr>
            <a:spLocks noGrp="1"/>
          </p:cNvSpPr>
          <p:nvPr>
            <p:ph type="ctrTitle"/>
          </p:nvPr>
        </p:nvSpPr>
        <p:spPr>
          <a:xfrm>
            <a:off x="551384" y="476672"/>
            <a:ext cx="10116616" cy="4752528"/>
          </a:xfrm>
        </p:spPr>
        <p:txBody>
          <a:bodyPr>
            <a:noAutofit/>
          </a:bodyPr>
          <a:lstStyle/>
          <a:p>
            <a:pPr algn="l"/>
            <a:r>
              <a:rPr lang="pl-PL" sz="2400" b="1" dirty="0">
                <a:effectLst/>
                <a:latin typeface="Arial" panose="020B0604020202020204" pitchFamily="34" charset="0"/>
                <a:ea typeface="Times New Roman" panose="02020603050405020304" pitchFamily="18" charset="0"/>
                <a:cs typeface="Arial" panose="020B0604020202020204" pitchFamily="34" charset="0"/>
              </a:rPr>
              <a:t>Da li je problem veći nego ranije?</a:t>
            </a:r>
            <a:br>
              <a:rPr lang="pl-PL"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Pre otkrića antibiotika, hiljade ljudi su umirale od </a:t>
            </a:r>
            <a:r>
              <a:rPr lang="sr-Latn-RS" sz="2400" dirty="0" err="1">
                <a:effectLst/>
                <a:latin typeface="Arial" panose="020B0604020202020204" pitchFamily="34" charset="0"/>
                <a:ea typeface="Times New Roman" panose="02020603050405020304" pitchFamily="18" charset="0"/>
                <a:cs typeface="Arial" panose="020B0604020202020204" pitchFamily="34" charset="0"/>
              </a:rPr>
              <a:t>bakterijskih</a:t>
            </a:r>
            <a:r>
              <a:rPr lang="sr-Latn-RS" sz="2400" dirty="0">
                <a:effectLst/>
                <a:latin typeface="Arial" panose="020B0604020202020204" pitchFamily="34" charset="0"/>
                <a:ea typeface="Times New Roman" panose="02020603050405020304" pitchFamily="18" charset="0"/>
                <a:cs typeface="Arial" panose="020B0604020202020204" pitchFamily="34" charset="0"/>
              </a:rPr>
              <a:t> infekcija kao što su upale pluća ili infekcije nakon </a:t>
            </a:r>
            <a:r>
              <a:rPr lang="sr-Latn-RS" sz="2400" dirty="0" err="1">
                <a:effectLst/>
                <a:latin typeface="Arial" panose="020B0604020202020204" pitchFamily="34" charset="0"/>
                <a:ea typeface="Times New Roman" panose="02020603050405020304" pitchFamily="18" charset="0"/>
                <a:cs typeface="Arial" panose="020B0604020202020204" pitchFamily="34" charset="0"/>
              </a:rPr>
              <a:t>hiruških</a:t>
            </a:r>
            <a:r>
              <a:rPr lang="sr-Latn-RS" sz="2400" dirty="0">
                <a:effectLst/>
                <a:latin typeface="Arial" panose="020B0604020202020204" pitchFamily="34" charset="0"/>
                <a:ea typeface="Times New Roman" panose="02020603050405020304" pitchFamily="18" charset="0"/>
                <a:cs typeface="Arial" panose="020B0604020202020204" pitchFamily="34" charset="0"/>
              </a:rPr>
              <a:t> zahvata. Od otkrića i početka korišćenja antibiotika, sve više bakterija, koje su u početku bile na njih osetljive, razvija različite mehanizme za odbranu od tih lekova. Zbog povećanja rezistencije i malog broja novootkrivenih </a:t>
            </a:r>
            <a:r>
              <a:rPr lang="sr-Latn-RS" sz="2400" dirty="0" err="1">
                <a:effectLst/>
                <a:latin typeface="Arial" panose="020B0604020202020204" pitchFamily="34" charset="0"/>
                <a:ea typeface="Times New Roman" panose="02020603050405020304" pitchFamily="18" charset="0"/>
                <a:cs typeface="Arial" panose="020B0604020202020204" pitchFamily="34" charset="0"/>
              </a:rPr>
              <a:t>antibakterijskih</a:t>
            </a:r>
            <a:r>
              <a:rPr lang="sr-Latn-RS" sz="2400" dirty="0">
                <a:effectLst/>
                <a:latin typeface="Arial" panose="020B0604020202020204" pitchFamily="34" charset="0"/>
                <a:ea typeface="Times New Roman" panose="02020603050405020304" pitchFamily="18" charset="0"/>
                <a:cs typeface="Arial" panose="020B0604020202020204" pitchFamily="34" charset="0"/>
              </a:rPr>
              <a:t> lekova, poslednjih godina problem rezistencije postaje jedna od glavnih pretnji javnom zdravlju.</a:t>
            </a:r>
            <a:br>
              <a:rPr lang="sr-Latn-RS" sz="2400" dirty="0">
                <a:effectLst/>
                <a:latin typeface="Arial" panose="020B0604020202020204" pitchFamily="34" charset="0"/>
                <a:ea typeface="Times New Roman" panose="02020603050405020304" pitchFamily="18" charset="0"/>
                <a:cs typeface="Arial" panose="020B0604020202020204" pitchFamily="34" charset="0"/>
              </a:rPr>
            </a:br>
            <a:r>
              <a:rPr lang="sr-Latn-RS" sz="2400" dirty="0">
                <a:effectLst/>
                <a:latin typeface="Arial" panose="020B0604020202020204" pitchFamily="34" charset="0"/>
                <a:ea typeface="Times New Roman" panose="02020603050405020304" pitchFamily="18" charset="0"/>
                <a:cs typeface="Arial" panose="020B0604020202020204" pitchFamily="34" charset="0"/>
              </a:rPr>
              <a:t>Od presudnog je značaja pravilna i odgovorna upotreba antibiotika. Uspešne javno-zdravstvene kampanje, koje su već organizovane u nekim zemljama, kao rezultat imaju smanjenje upotrebe antibiotika</a:t>
            </a:r>
            <a:endParaRPr lang="sr-Latn-R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98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F3026F-BA0C-1AF8-8130-0EF04F44CE37}"/>
              </a:ext>
            </a:extLst>
          </p:cNvPr>
          <p:cNvSpPr txBox="1"/>
          <p:nvPr/>
        </p:nvSpPr>
        <p:spPr>
          <a:xfrm>
            <a:off x="335360" y="205040"/>
            <a:ext cx="11053228" cy="6001643"/>
          </a:xfrm>
          <a:prstGeom prst="rect">
            <a:avLst/>
          </a:prstGeom>
          <a:noFill/>
        </p:spPr>
        <p:txBody>
          <a:bodyPr wrap="square">
            <a:spAutoFit/>
          </a:bodyPr>
          <a:lstStyle/>
          <a:p>
            <a:pPr lvl="0" algn="just">
              <a:spcBef>
                <a:spcPts val="0"/>
              </a:spcBef>
              <a:tabLst>
                <a:tab pos="228600" algn="l"/>
              </a:tabLst>
            </a:pPr>
            <a:r>
              <a:rPr lang="sr-Latn-RS" sz="2400" dirty="0">
                <a:effectLst/>
                <a:latin typeface="Arial" panose="020B0604020202020204" pitchFamily="34" charset="0"/>
                <a:ea typeface="Times New Roman" panose="02020603050405020304" pitchFamily="18" charset="0"/>
                <a:cs typeface="Arial" panose="020B0604020202020204" pitchFamily="34" charset="0"/>
              </a:rPr>
              <a:t>    </a:t>
            </a:r>
            <a:r>
              <a:rPr lang="sr-Latn-R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Svi imamo značajnu ulogu u smanjenju rezistencije na antibiotike:</a:t>
            </a:r>
          </a:p>
          <a:p>
            <a:pPr marL="342900" lvl="0" indent="-342900" algn="just">
              <a:spcBef>
                <a:spcPts val="0"/>
              </a:spcBef>
              <a:buFont typeface="Arial" panose="020B0604020202020204" pitchFamily="34" charset="0"/>
              <a:buChar char="•"/>
              <a:tabLst>
                <a:tab pos="228600" algn="l"/>
              </a:tabLst>
            </a:pPr>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Pacijenti</a:t>
            </a: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Poštujte savete lekara u vezi sa uzimanjem antibiotika</a:t>
            </a: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Kadgod je moguće, sprečite infekcije vakcinacijom</a:t>
            </a: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Perite redovno ruke</a:t>
            </a:r>
          </a:p>
          <a:p>
            <a:pPr marL="342900" lvl="0" indent="-342900" algn="just">
              <a:spcBef>
                <a:spcPts val="0"/>
              </a:spcBef>
              <a:buFont typeface="Arial Black" panose="020B0A04020102020204" pitchFamily="34" charset="0"/>
              <a:buChar char="-"/>
              <a:tabLst>
                <a:tab pos="228600" algn="l"/>
              </a:tabLst>
            </a:pPr>
            <a:r>
              <a:rPr lang="sr-Latn-R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Uzimajte antibiotike uz lekarski recept, nikad ne koristite lekove koji nisu vama prepisani ili “ostatke” od prethodnih lečenja </a:t>
            </a:r>
          </a:p>
          <a:p>
            <a:pPr lvl="0" algn="just">
              <a:spcBef>
                <a:spcPts val="0"/>
              </a:spcBef>
              <a:tabLst>
                <a:tab pos="228600" algn="l"/>
              </a:tabLst>
            </a:pPr>
            <a:r>
              <a:rPr lang="sr-Latn-RS" sz="24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spcBef>
                <a:spcPts val="0"/>
              </a:spcBef>
              <a:buFont typeface="Arial" panose="020B0604020202020204" pitchFamily="34" charset="0"/>
              <a:buChar char="•"/>
              <a:tabLst>
                <a:tab pos="228600" algn="l"/>
              </a:tabLst>
            </a:pPr>
            <a:r>
              <a:rPr lang="sr-Latn-R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Lekari i drugi zdravstveni radnici</a:t>
            </a:r>
          </a:p>
          <a:p>
            <a:pPr marL="342900" lvl="0" indent="-342900" algn="just">
              <a:spcBef>
                <a:spcPts val="0"/>
              </a:spcBef>
              <a:buFont typeface="Arial Black" panose="020B0A04020102020204" pitchFamily="34" charset="0"/>
              <a:buChar char="-"/>
              <a:tabLst>
                <a:tab pos="228600" algn="l"/>
              </a:tabLst>
            </a:pPr>
            <a:r>
              <a:rPr lang="sr-Latn-R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Prepisujte antibiotike samo kad je to potrebno, za dokazane </a:t>
            </a:r>
            <a:r>
              <a:rPr lang="sr-Latn-RS" sz="2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bakterijske</a:t>
            </a:r>
            <a:r>
              <a:rPr lang="sr-Latn-R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infekcije, kad god je to moguće na osnovu </a:t>
            </a:r>
            <a:r>
              <a:rPr lang="sr-Latn-RS" sz="2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antibiograma</a:t>
            </a:r>
            <a:endParaRPr lang="sr-Latn-R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Kada god je moguće, prepišite lek specifičan za datu infekciju a ne antibiotik širokog </a:t>
            </a:r>
            <a:r>
              <a:rPr lang="sr-Latn-R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spektra</a:t>
            </a:r>
            <a:endPar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Objasnite pacijentu kako da olakša simptome prehlade ili gripa bez antibiotika</a:t>
            </a:r>
          </a:p>
          <a:p>
            <a:pPr marL="342900" lvl="0" indent="-342900" algn="just">
              <a:spcBef>
                <a:spcPts val="0"/>
              </a:spcBef>
              <a:buFont typeface="Arial Black" panose="020B0A04020102020204" pitchFamily="34" charset="0"/>
              <a:buChar char="-"/>
              <a:tabLst>
                <a:tab pos="228600" algn="l"/>
              </a:tabLst>
            </a:pPr>
            <a:r>
              <a:rPr lang="sr-Latn-R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Objasnite pacijentu zašto je važno da se pridržava pravila prilikom uzimanja antibiotika</a:t>
            </a:r>
          </a:p>
        </p:txBody>
      </p:sp>
    </p:spTree>
    <p:extLst>
      <p:ext uri="{BB962C8B-B14F-4D97-AF65-F5344CB8AC3E}">
        <p14:creationId xmlns:p14="http://schemas.microsoft.com/office/powerpoint/2010/main" val="3929331737"/>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34726</TotalTime>
  <Pages>0</Pages>
  <Words>2465</Words>
  <Characters>0</Characters>
  <Application>Microsoft Office PowerPoint</Application>
  <PresentationFormat>Widescreen</PresentationFormat>
  <Lines>0</Lines>
  <Paragraphs>117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Calibri Light</vt:lpstr>
      <vt:lpstr>Palatino</vt:lpstr>
      <vt:lpstr>Symbol</vt:lpstr>
      <vt:lpstr>Times New Roman</vt:lpstr>
      <vt:lpstr>Wingdings</vt:lpstr>
      <vt:lpstr>Office Theme</vt:lpstr>
      <vt:lpstr> ANTIMIKROBNA REZISTENCIJA</vt:lpstr>
      <vt:lpstr>PowerPoint Presentation</vt:lpstr>
      <vt:lpstr>PowerPoint Presentation</vt:lpstr>
      <vt:lpstr>PowerPoint Presentation</vt:lpstr>
      <vt:lpstr>PowerPoint Presentation</vt:lpstr>
      <vt:lpstr>PowerPoint Presentation</vt:lpstr>
      <vt:lpstr>PowerPoint Presentation</vt:lpstr>
      <vt:lpstr>Da li je problem veći nego ranije?  Pre otkrića antibiotika, hiljade ljudi su umirale od bakterijskih infekcija kao što su upale pluća ili infekcije nakon hiruških zahvata. Od otkrića i početka korišćenja antibiotika, sve više bakterija, koje su u početku bile na njih osetljive, razvija različite mehanizme za odbranu od tih lekova. Zbog povećanja rezistencije i malog broja novootkrivenih antibakterijskih lekova, poslednjih godina problem rezistencije postaje jedna od glavnih pretnji javnom zdravlju. Od presudnog je značaja pravilna i odgovorna upotreba antibiotika. Uspešne javno-zdravstvene kampanje, koje su već organizovane u nekim zemljama, kao rezultat imaju smanjenje upotrebe antibiotika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Rezistencija se ponekad javlja kao prirodni proces adaptacije čak i u slučajevima kada se antibiotici pravilno koriste. Kada se rezistentne bakterije pojave, osnovno je preduzeti mere kontrole infekcije za sprečavanje širenja ovakvih sojeva sa inficiranih osoba na ostale pacijente ili druge osobe. </vt:lpstr>
      <vt:lpstr>PowerPoint Presentation</vt:lpstr>
      <vt:lpstr>    Dodatno zabrinjava činjenica da je veoma malo supstanci u fazi razvoja i istraživanja, koje bi potencijalno delovale na ovakve panrezistentne bakterije,  a koje bi se mogle naći na tržištu za 5 do 10 godina.  Savremena medicina u lečenju i profilaksi bakterijskih infekcija oslanja na efikasne antibiotike. Bez delotvornih antibiotika ne bi bila moguća intenzivna nega, transplantacija organa, hemoterapija malignih bolesti, nega prevremeno rođene dece, pa čak ni obični hiruški zahvati.  Infekcije izazvane rezistentnim bakterijama nose veći rizik od smrtnog ishoda, dovode do produženog i komplikovanijeg lečenja, produženog boravka u bolnici i značajno većih troškova. </vt:lpstr>
      <vt:lpstr>PowerPoint Presentation</vt:lpstr>
      <vt:lpstr>PowerPoint Presentation</vt:lpstr>
      <vt:lpstr>1) Savić B, Mitrović S, Jovanović T. Medicinska mikrobiologija. Medicinski fakultet Univerziteta u Beogradu. Beograd, 2019. ISBN 978-86-7117-577-7.  2) Kosalec I, Žuntar I, Jadrijević-Mladar Takač M. Antimikrobna rezistencija – izazovi i rješenja. Bones, Samobor, 2021. ISBN 978-953-49537-0-9.  3) Prestinaci F, Pezzotti P, Pantosti A. Antimicrobial resistance: a global multifaceted phenomenon. Pathog Glob Health. 2015;109(7):309-18.  4) Christaki E, Marcou M, Tofarides A. Antimicrobial Resistance in Bacteria: Mechanisms, Evolution, and Persistence J Mol Evol. 2020;88(1):26-40.   5) Morrison L, Zembower TR. Antimicrobial Resistance. Gastrointest Endosc Clin N Am. 2020;30(4):619-635.  6) Al-Tawfiq JA, Ebrahim SH, Memish ZA. Preventing Antimicrobial Resistance Together: Reflections on AMR Week 2023. J Epidemiol Glob Health. 2024;14(2):249-251.  7) https://www.who.int/campaigns/world-amr-awareness-week/2024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Novembar</dc:title>
  <dc:creator>Snezana</dc:creator>
  <cp:lastModifiedBy>Korisnik</cp:lastModifiedBy>
  <cp:revision>2539</cp:revision>
  <cp:lastPrinted>2023-10-23T13:08:26Z</cp:lastPrinted>
  <dcterms:modified xsi:type="dcterms:W3CDTF">2024-12-24T12:00:25Z</dcterms:modified>
</cp:coreProperties>
</file>